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>
        <p:scale>
          <a:sx n="200" d="100"/>
          <a:sy n="200" d="100"/>
        </p:scale>
        <p:origin x="576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44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31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19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0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74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75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25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4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44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71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8345-4C38-4FDE-AD96-5BEFB022A124}" type="datetimeFigureOut">
              <a:rPr kumimoji="1" lang="ja-JP" altLang="en-US" smtClean="0"/>
              <a:t>2022/11/9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99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" name="正方形/長方形 1414">
            <a:extLst>
              <a:ext uri="{FF2B5EF4-FFF2-40B4-BE49-F238E27FC236}">
                <a16:creationId xmlns:a16="http://schemas.microsoft.com/office/drawing/2014/main" id="{19B11CCE-BA6B-A03C-4D5B-363270F510AD}"/>
              </a:ext>
            </a:extLst>
          </p:cNvPr>
          <p:cNvSpPr/>
          <p:nvPr/>
        </p:nvSpPr>
        <p:spPr>
          <a:xfrm>
            <a:off x="2719558" y="443901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DA5D6B1-5D01-E691-EA74-0AFCEF997332}"/>
              </a:ext>
            </a:extLst>
          </p:cNvPr>
          <p:cNvSpPr/>
          <p:nvPr/>
        </p:nvSpPr>
        <p:spPr>
          <a:xfrm>
            <a:off x="2719982" y="486831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A19F153-F0B3-E40D-2E45-76424A5BB857}"/>
              </a:ext>
            </a:extLst>
          </p:cNvPr>
          <p:cNvSpPr/>
          <p:nvPr/>
        </p:nvSpPr>
        <p:spPr>
          <a:xfrm>
            <a:off x="2722357" y="3683391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44C75D7C-1EF8-40BD-BB5B-28492B651D5F}"/>
              </a:ext>
            </a:extLst>
          </p:cNvPr>
          <p:cNvSpPr/>
          <p:nvPr/>
        </p:nvSpPr>
        <p:spPr>
          <a:xfrm>
            <a:off x="707367" y="217457"/>
            <a:ext cx="5658928" cy="5447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26" name="図 225">
            <a:extLst>
              <a:ext uri="{FF2B5EF4-FFF2-40B4-BE49-F238E27FC236}">
                <a16:creationId xmlns:a16="http://schemas.microsoft.com/office/drawing/2014/main" id="{2CA3F683-BF04-4BE9-AF3C-19934A3B5D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742" y="301874"/>
            <a:ext cx="2824228" cy="373077"/>
          </a:xfrm>
          <a:prstGeom prst="rect">
            <a:avLst/>
          </a:prstGeom>
        </p:spPr>
      </p:pic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D85A90C2-3410-4A73-8E78-477910B6EE1E}"/>
              </a:ext>
            </a:extLst>
          </p:cNvPr>
          <p:cNvSpPr txBox="1"/>
          <p:nvPr/>
        </p:nvSpPr>
        <p:spPr>
          <a:xfrm>
            <a:off x="4046153" y="2317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プログラムガイド</a:t>
            </a:r>
          </a:p>
        </p:txBody>
      </p:sp>
      <p:sp>
        <p:nvSpPr>
          <p:cNvPr id="228" name="テキスト ボックス 227">
            <a:extLst>
              <a:ext uri="{FF2B5EF4-FFF2-40B4-BE49-F238E27FC236}">
                <a16:creationId xmlns:a16="http://schemas.microsoft.com/office/drawing/2014/main" id="{3A02D712-0487-428F-962F-373DCED94AE9}"/>
              </a:ext>
            </a:extLst>
          </p:cNvPr>
          <p:cNvSpPr txBox="1"/>
          <p:nvPr/>
        </p:nvSpPr>
        <p:spPr>
          <a:xfrm>
            <a:off x="4378285" y="495820"/>
            <a:ext cx="242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+mj-ea"/>
                <a:ea typeface="+mj-ea"/>
              </a:rPr>
              <a:t>11</a:t>
            </a:r>
            <a:r>
              <a:rPr kumimoji="1" lang="ja-JP" altLang="en-US" sz="1200" b="1" dirty="0">
                <a:latin typeface="+mj-ea"/>
                <a:ea typeface="+mj-ea"/>
              </a:rPr>
              <a:t>月</a:t>
            </a:r>
            <a:r>
              <a:rPr kumimoji="1" lang="en-US" altLang="ja-JP" sz="1200" b="1" dirty="0">
                <a:latin typeface="+mj-ea"/>
                <a:ea typeface="+mj-ea"/>
              </a:rPr>
              <a:t>12</a:t>
            </a:r>
            <a:r>
              <a:rPr kumimoji="1" lang="ja-JP" altLang="en-US" sz="1200" b="1" dirty="0">
                <a:latin typeface="+mj-ea"/>
                <a:ea typeface="+mj-ea"/>
              </a:rPr>
              <a:t>日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日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r>
              <a:rPr kumimoji="1" lang="ja-JP" altLang="en-US" sz="1200" b="1" dirty="0">
                <a:latin typeface="+mj-ea"/>
                <a:ea typeface="+mj-ea"/>
              </a:rPr>
              <a:t>～</a:t>
            </a:r>
            <a:r>
              <a:rPr kumimoji="1" lang="en-US" altLang="ja-JP" sz="1200" b="1" dirty="0">
                <a:latin typeface="+mj-ea"/>
                <a:ea typeface="+mj-ea"/>
              </a:rPr>
              <a:t>11</a:t>
            </a:r>
            <a:r>
              <a:rPr kumimoji="1" lang="ja-JP" altLang="en-US" sz="1200" b="1" dirty="0">
                <a:latin typeface="+mj-ea"/>
                <a:ea typeface="+mj-ea"/>
              </a:rPr>
              <a:t>月</a:t>
            </a:r>
            <a:r>
              <a:rPr kumimoji="1" lang="en-US" altLang="ja-JP" sz="1200" b="1" dirty="0">
                <a:latin typeface="+mj-ea"/>
                <a:ea typeface="+mj-ea"/>
              </a:rPr>
              <a:t>18</a:t>
            </a:r>
            <a:r>
              <a:rPr kumimoji="1" lang="ja-JP" altLang="en-US" sz="1200" b="1" dirty="0">
                <a:latin typeface="+mj-ea"/>
                <a:ea typeface="+mj-ea"/>
              </a:rPr>
              <a:t>日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金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endParaRPr kumimoji="1" lang="ja-JP" altLang="en-US" sz="1200" b="1" dirty="0">
              <a:latin typeface="+mj-ea"/>
              <a:ea typeface="+mj-ea"/>
            </a:endParaRPr>
          </a:p>
        </p:txBody>
      </p:sp>
      <p:pic>
        <p:nvPicPr>
          <p:cNvPr id="230" name="図 229">
            <a:extLst>
              <a:ext uri="{FF2B5EF4-FFF2-40B4-BE49-F238E27FC236}">
                <a16:creationId xmlns:a16="http://schemas.microsoft.com/office/drawing/2014/main" id="{4E9AC290-0C54-4A60-8B4A-62F542C919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2" y="-172294"/>
            <a:ext cx="908052" cy="1191162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D5B9F0A2-5F25-45B2-B7AF-3EF5D7A32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26BEB22-A7C3-4A28-95FC-47CE653F3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2" name="正方形/長方形 1521">
            <a:extLst>
              <a:ext uri="{FF2B5EF4-FFF2-40B4-BE49-F238E27FC236}">
                <a16:creationId xmlns:a16="http://schemas.microsoft.com/office/drawing/2014/main" id="{EE3B896A-19D3-D019-4A84-2B8545173237}"/>
              </a:ext>
            </a:extLst>
          </p:cNvPr>
          <p:cNvSpPr/>
          <p:nvPr/>
        </p:nvSpPr>
        <p:spPr>
          <a:xfrm>
            <a:off x="2722355" y="3792932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3" name="正方形/長方形 1522">
            <a:extLst>
              <a:ext uri="{FF2B5EF4-FFF2-40B4-BE49-F238E27FC236}">
                <a16:creationId xmlns:a16="http://schemas.microsoft.com/office/drawing/2014/main" id="{BD358944-F25F-34C2-0202-1F78D629C967}"/>
              </a:ext>
            </a:extLst>
          </p:cNvPr>
          <p:cNvSpPr/>
          <p:nvPr/>
        </p:nvSpPr>
        <p:spPr>
          <a:xfrm>
            <a:off x="2719187" y="2234133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5" name="正方形/長方形 1524">
            <a:extLst>
              <a:ext uri="{FF2B5EF4-FFF2-40B4-BE49-F238E27FC236}">
                <a16:creationId xmlns:a16="http://schemas.microsoft.com/office/drawing/2014/main" id="{1CE19436-85E1-F0A6-4CFE-66E2C1D7F485}"/>
              </a:ext>
            </a:extLst>
          </p:cNvPr>
          <p:cNvSpPr/>
          <p:nvPr/>
        </p:nvSpPr>
        <p:spPr>
          <a:xfrm>
            <a:off x="2716012" y="2345258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526" name="Picture 2">
            <a:extLst>
              <a:ext uri="{FF2B5EF4-FFF2-40B4-BE49-F238E27FC236}">
                <a16:creationId xmlns:a16="http://schemas.microsoft.com/office/drawing/2014/main" id="{04177BDE-DB40-F908-C365-9B09B1F4B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277" y="2666447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27" name="Picture 2">
            <a:extLst>
              <a:ext uri="{FF2B5EF4-FFF2-40B4-BE49-F238E27FC236}">
                <a16:creationId xmlns:a16="http://schemas.microsoft.com/office/drawing/2014/main" id="{B5D99528-1B0D-BFF1-8422-65A6D0823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50" y="2561143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8" name="正方形/長方形 1527">
            <a:extLst>
              <a:ext uri="{FF2B5EF4-FFF2-40B4-BE49-F238E27FC236}">
                <a16:creationId xmlns:a16="http://schemas.microsoft.com/office/drawing/2014/main" id="{26DB8F3D-E369-AB14-C423-9B8A9D8D717C}"/>
              </a:ext>
            </a:extLst>
          </p:cNvPr>
          <p:cNvSpPr/>
          <p:nvPr/>
        </p:nvSpPr>
        <p:spPr>
          <a:xfrm>
            <a:off x="2712837" y="4122981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529" name="Picture 2">
            <a:extLst>
              <a:ext uri="{FF2B5EF4-FFF2-40B4-BE49-F238E27FC236}">
                <a16:creationId xmlns:a16="http://schemas.microsoft.com/office/drawing/2014/main" id="{C3D60117-13A0-FFB5-955F-A1B2323FA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50" y="2866749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1" name="正方形/長方形 1530">
            <a:extLst>
              <a:ext uri="{FF2B5EF4-FFF2-40B4-BE49-F238E27FC236}">
                <a16:creationId xmlns:a16="http://schemas.microsoft.com/office/drawing/2014/main" id="{88ECACFF-28E8-CADC-0828-4372A5DD1351}"/>
              </a:ext>
            </a:extLst>
          </p:cNvPr>
          <p:cNvSpPr/>
          <p:nvPr/>
        </p:nvSpPr>
        <p:spPr>
          <a:xfrm>
            <a:off x="2716589" y="1810614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2" name="正方形/長方形 1531">
            <a:extLst>
              <a:ext uri="{FF2B5EF4-FFF2-40B4-BE49-F238E27FC236}">
                <a16:creationId xmlns:a16="http://schemas.microsoft.com/office/drawing/2014/main" id="{679525E2-22D5-64AE-8A2C-F5DB5252679F}"/>
              </a:ext>
            </a:extLst>
          </p:cNvPr>
          <p:cNvSpPr/>
          <p:nvPr/>
        </p:nvSpPr>
        <p:spPr>
          <a:xfrm>
            <a:off x="2713199" y="2025199"/>
            <a:ext cx="1817467" cy="1038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3" name="正方形/長方形 1532">
            <a:extLst>
              <a:ext uri="{FF2B5EF4-FFF2-40B4-BE49-F238E27FC236}">
                <a16:creationId xmlns:a16="http://schemas.microsoft.com/office/drawing/2014/main" id="{ED548A06-168B-1A71-859E-F73D17DD4551}"/>
              </a:ext>
            </a:extLst>
          </p:cNvPr>
          <p:cNvSpPr/>
          <p:nvPr/>
        </p:nvSpPr>
        <p:spPr>
          <a:xfrm>
            <a:off x="2714702" y="1700444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4" name="正方形/長方形 1533">
            <a:extLst>
              <a:ext uri="{FF2B5EF4-FFF2-40B4-BE49-F238E27FC236}">
                <a16:creationId xmlns:a16="http://schemas.microsoft.com/office/drawing/2014/main" id="{F7F5BB9A-0F2F-D420-AF36-05030C2146B5}"/>
              </a:ext>
            </a:extLst>
          </p:cNvPr>
          <p:cNvSpPr/>
          <p:nvPr/>
        </p:nvSpPr>
        <p:spPr bwMode="gray">
          <a:xfrm>
            <a:off x="2714660" y="1596963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35" name="角丸四角形 3">
            <a:extLst>
              <a:ext uri="{FF2B5EF4-FFF2-40B4-BE49-F238E27FC236}">
                <a16:creationId xmlns:a16="http://schemas.microsoft.com/office/drawing/2014/main" id="{749137DE-5ED9-AF45-48BF-63A857787841}"/>
              </a:ext>
            </a:extLst>
          </p:cNvPr>
          <p:cNvSpPr/>
          <p:nvPr/>
        </p:nvSpPr>
        <p:spPr>
          <a:xfrm>
            <a:off x="2416579" y="1087030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altLang="ja-JP" sz="600" kern="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  <a:p>
            <a:pPr algn="ctr" defTabSz="914400">
              <a:defRPr/>
            </a:pPr>
            <a:r>
              <a:rPr lang="ja-JP" altLang="en-US" sz="600" kern="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番　組　表</a:t>
            </a:r>
            <a:endParaRPr lang="en-US" altLang="ja-JP" sz="600" kern="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" name="雲 1535">
            <a:extLst>
              <a:ext uri="{FF2B5EF4-FFF2-40B4-BE49-F238E27FC236}">
                <a16:creationId xmlns:a16="http://schemas.microsoft.com/office/drawing/2014/main" id="{33710DD8-F93B-C2D7-7FA0-43C7034135E9}"/>
              </a:ext>
            </a:extLst>
          </p:cNvPr>
          <p:cNvSpPr/>
          <p:nvPr/>
        </p:nvSpPr>
        <p:spPr>
          <a:xfrm rot="20971925">
            <a:off x="2431946" y="1102018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kumimoji="1" lang="en-US" altLang="ja-JP" sz="500" kern="0" dirty="0">
              <a:solidFill>
                <a:prstClr val="black"/>
              </a:solidFill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1537" name="図 1536">
            <a:extLst>
              <a:ext uri="{FF2B5EF4-FFF2-40B4-BE49-F238E27FC236}">
                <a16:creationId xmlns:a16="http://schemas.microsoft.com/office/drawing/2014/main" id="{35ED0CE1-4391-DE33-3FD8-C41BD2147A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082725" y="1113892"/>
            <a:ext cx="720080" cy="98305"/>
          </a:xfrm>
          <a:prstGeom prst="rect">
            <a:avLst/>
          </a:prstGeom>
        </p:spPr>
      </p:pic>
      <p:pic>
        <p:nvPicPr>
          <p:cNvPr id="1538" name="図 1537">
            <a:extLst>
              <a:ext uri="{FF2B5EF4-FFF2-40B4-BE49-F238E27FC236}">
                <a16:creationId xmlns:a16="http://schemas.microsoft.com/office/drawing/2014/main" id="{A006B96B-C593-C41B-9406-589BF46D85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938380" y="1072405"/>
            <a:ext cx="421455" cy="341339"/>
          </a:xfrm>
          <a:prstGeom prst="rect">
            <a:avLst/>
          </a:prstGeom>
        </p:spPr>
      </p:pic>
      <p:sp>
        <p:nvSpPr>
          <p:cNvPr id="1539" name="タイトル 1">
            <a:extLst>
              <a:ext uri="{FF2B5EF4-FFF2-40B4-BE49-F238E27FC236}">
                <a16:creationId xmlns:a16="http://schemas.microsoft.com/office/drawing/2014/main" id="{C84F8860-B1A7-02F2-CF87-E1584FCEFE65}"/>
              </a:ext>
            </a:extLst>
          </p:cNvPr>
          <p:cNvSpPr txBox="1">
            <a:spLocks/>
          </p:cNvSpPr>
          <p:nvPr/>
        </p:nvSpPr>
        <p:spPr bwMode="white">
          <a:xfrm>
            <a:off x="3871379" y="1039104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800">
                <a:solidFill>
                  <a:sysClr val="window" lastClr="FFFFFF"/>
                </a:solidFill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</a:rPr>
              <a:t>11ch</a:t>
            </a:r>
            <a:endParaRPr lang="ja-JP" altLang="en-US" sz="800" dirty="0">
              <a:solidFill>
                <a:sysClr val="window" lastClr="FFFFFF"/>
              </a:solidFill>
              <a:latin typeface="ＤＦＰ極太丸ゴシック体" panose="020F0C00000000000000" pitchFamily="50" charset="-128"/>
              <a:ea typeface="ＤＦＰ極太丸ゴシック体" panose="020F0C00000000000000" pitchFamily="50" charset="-128"/>
            </a:endParaRPr>
          </a:p>
        </p:txBody>
      </p:sp>
      <p:sp>
        <p:nvSpPr>
          <p:cNvPr id="1540" name="サブタイトル 2">
            <a:extLst>
              <a:ext uri="{FF2B5EF4-FFF2-40B4-BE49-F238E27FC236}">
                <a16:creationId xmlns:a16="http://schemas.microsoft.com/office/drawing/2014/main" id="{2834ABBA-FE22-8A7F-23AB-6B4762E3B674}"/>
              </a:ext>
            </a:extLst>
          </p:cNvPr>
          <p:cNvSpPr txBox="1">
            <a:spLocks/>
          </p:cNvSpPr>
          <p:nvPr/>
        </p:nvSpPr>
        <p:spPr bwMode="gray">
          <a:xfrm>
            <a:off x="2303254" y="1015597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情報玉手箱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早起き情報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    QVC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飯能市役所インフォメーション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なすのミートソース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生活通販情報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ショップチャンネル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</a:t>
            </a: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今もヤヨイに生きる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姫木平ハイキングコース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4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釣るテレ キッズとサビキ？編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飯能まつり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再放送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大賞受賞作品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地元発見伝 忘れないでカックンちゃん 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 ケーブルワン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41" name="直線コネクタ 1540">
            <a:extLst>
              <a:ext uri="{FF2B5EF4-FFF2-40B4-BE49-F238E27FC236}">
                <a16:creationId xmlns:a16="http://schemas.microsoft.com/office/drawing/2014/main" id="{D93F8B36-DA25-9151-00DA-34A93C333C46}"/>
              </a:ext>
            </a:extLst>
          </p:cNvPr>
          <p:cNvCxnSpPr>
            <a:cxnSpLocks/>
          </p:cNvCxnSpPr>
          <p:nvPr/>
        </p:nvCxnSpPr>
        <p:spPr>
          <a:xfrm flipH="1">
            <a:off x="2714660" y="1588244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542" name="図 1541">
            <a:extLst>
              <a:ext uri="{FF2B5EF4-FFF2-40B4-BE49-F238E27FC236}">
                <a16:creationId xmlns:a16="http://schemas.microsoft.com/office/drawing/2014/main" id="{C78910CD-ED2B-9D73-952E-059387BDCE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2446">
            <a:off x="4144226" y="3789836"/>
            <a:ext cx="320403" cy="336695"/>
          </a:xfrm>
          <a:prstGeom prst="rect">
            <a:avLst/>
          </a:prstGeom>
        </p:spPr>
      </p:pic>
      <p:sp>
        <p:nvSpPr>
          <p:cNvPr id="1544" name="正方形/長方形 1543">
            <a:extLst>
              <a:ext uri="{FF2B5EF4-FFF2-40B4-BE49-F238E27FC236}">
                <a16:creationId xmlns:a16="http://schemas.microsoft.com/office/drawing/2014/main" id="{4634B792-FC87-7B7C-A46C-DEF3932DED42}"/>
              </a:ext>
            </a:extLst>
          </p:cNvPr>
          <p:cNvSpPr/>
          <p:nvPr/>
        </p:nvSpPr>
        <p:spPr>
          <a:xfrm rot="20631920">
            <a:off x="2203136" y="112357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1B71510-59E2-97DE-433B-C266676CA8C4}"/>
              </a:ext>
            </a:extLst>
          </p:cNvPr>
          <p:cNvSpPr txBox="1"/>
          <p:nvPr/>
        </p:nvSpPr>
        <p:spPr>
          <a:xfrm>
            <a:off x="2643245" y="3874151"/>
            <a:ext cx="1675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横手公民館で開催された展示会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地域の方たちの力作をご覧ください！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321E395-4D0A-E4AA-1116-3E7ABB4D688C}"/>
              </a:ext>
            </a:extLst>
          </p:cNvPr>
          <p:cNvSpPr/>
          <p:nvPr/>
        </p:nvSpPr>
        <p:spPr>
          <a:xfrm>
            <a:off x="493586" y="3796042"/>
            <a:ext cx="1761219" cy="9288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971F218-58FA-AEAC-1F51-4753DE37754A}"/>
              </a:ext>
            </a:extLst>
          </p:cNvPr>
          <p:cNvSpPr/>
          <p:nvPr/>
        </p:nvSpPr>
        <p:spPr>
          <a:xfrm>
            <a:off x="491203" y="4865762"/>
            <a:ext cx="1761219" cy="9288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5AC41199-CF8B-131E-05BD-581798210BD4}"/>
              </a:ext>
            </a:extLst>
          </p:cNvPr>
          <p:cNvSpPr/>
          <p:nvPr/>
        </p:nvSpPr>
        <p:spPr>
          <a:xfrm>
            <a:off x="488819" y="3691005"/>
            <a:ext cx="1761219" cy="9288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0" name="正方形/長方形 239">
            <a:extLst>
              <a:ext uri="{FF2B5EF4-FFF2-40B4-BE49-F238E27FC236}">
                <a16:creationId xmlns:a16="http://schemas.microsoft.com/office/drawing/2014/main" id="{238A8A01-2588-015E-63CF-A32CB7AF61DE}"/>
              </a:ext>
            </a:extLst>
          </p:cNvPr>
          <p:cNvSpPr/>
          <p:nvPr/>
        </p:nvSpPr>
        <p:spPr>
          <a:xfrm>
            <a:off x="493601" y="3585217"/>
            <a:ext cx="1761219" cy="9683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CBA2500E-48E7-5F79-718D-7C061A650B1F}"/>
              </a:ext>
            </a:extLst>
          </p:cNvPr>
          <p:cNvSpPr/>
          <p:nvPr/>
        </p:nvSpPr>
        <p:spPr>
          <a:xfrm>
            <a:off x="486461" y="3691703"/>
            <a:ext cx="1765911" cy="9683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2" name="正方形/長方形 241">
            <a:extLst>
              <a:ext uri="{FF2B5EF4-FFF2-40B4-BE49-F238E27FC236}">
                <a16:creationId xmlns:a16="http://schemas.microsoft.com/office/drawing/2014/main" id="{A44D123C-B05E-37FD-9F4B-67A29D3F9C97}"/>
              </a:ext>
            </a:extLst>
          </p:cNvPr>
          <p:cNvSpPr/>
          <p:nvPr/>
        </p:nvSpPr>
        <p:spPr>
          <a:xfrm>
            <a:off x="491220" y="3582834"/>
            <a:ext cx="1761219" cy="9683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3" name="正方形/長方形 242">
            <a:extLst>
              <a:ext uri="{FF2B5EF4-FFF2-40B4-BE49-F238E27FC236}">
                <a16:creationId xmlns:a16="http://schemas.microsoft.com/office/drawing/2014/main" id="{F4E50090-3BB5-696C-00C6-D6D312E2EAA9}"/>
              </a:ext>
            </a:extLst>
          </p:cNvPr>
          <p:cNvSpPr/>
          <p:nvPr/>
        </p:nvSpPr>
        <p:spPr>
          <a:xfrm>
            <a:off x="488822" y="4967357"/>
            <a:ext cx="1761219" cy="9288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4" name="正方形/長方形 243">
            <a:extLst>
              <a:ext uri="{FF2B5EF4-FFF2-40B4-BE49-F238E27FC236}">
                <a16:creationId xmlns:a16="http://schemas.microsoft.com/office/drawing/2014/main" id="{AB40DB4B-7B03-59A6-B52C-68C3CCFB3112}"/>
              </a:ext>
            </a:extLst>
          </p:cNvPr>
          <p:cNvSpPr/>
          <p:nvPr/>
        </p:nvSpPr>
        <p:spPr>
          <a:xfrm>
            <a:off x="491213" y="2944204"/>
            <a:ext cx="1761219" cy="10217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5" name="正方形/長方形 244">
            <a:extLst>
              <a:ext uri="{FF2B5EF4-FFF2-40B4-BE49-F238E27FC236}">
                <a16:creationId xmlns:a16="http://schemas.microsoft.com/office/drawing/2014/main" id="{C7EA0278-A2D5-0DE1-9B11-F43864CE3491}"/>
              </a:ext>
            </a:extLst>
          </p:cNvPr>
          <p:cNvSpPr/>
          <p:nvPr/>
        </p:nvSpPr>
        <p:spPr>
          <a:xfrm>
            <a:off x="493587" y="4009930"/>
            <a:ext cx="1761219" cy="10337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6" name="正方形/長方形 245">
            <a:extLst>
              <a:ext uri="{FF2B5EF4-FFF2-40B4-BE49-F238E27FC236}">
                <a16:creationId xmlns:a16="http://schemas.microsoft.com/office/drawing/2014/main" id="{056B89F6-76F8-18B9-8A8A-ECB82F564B72}"/>
              </a:ext>
            </a:extLst>
          </p:cNvPr>
          <p:cNvSpPr/>
          <p:nvPr/>
        </p:nvSpPr>
        <p:spPr>
          <a:xfrm>
            <a:off x="497833" y="1783803"/>
            <a:ext cx="1758680" cy="10362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66769269-8DFD-5E75-FFAE-78498DD221BD}"/>
              </a:ext>
            </a:extLst>
          </p:cNvPr>
          <p:cNvSpPr/>
          <p:nvPr/>
        </p:nvSpPr>
        <p:spPr>
          <a:xfrm>
            <a:off x="487808" y="2731740"/>
            <a:ext cx="1767012" cy="9926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EB5F4D43-1B40-F33A-A601-DCBB09EAF8F4}"/>
              </a:ext>
            </a:extLst>
          </p:cNvPr>
          <p:cNvSpPr/>
          <p:nvPr/>
        </p:nvSpPr>
        <p:spPr>
          <a:xfrm>
            <a:off x="491822" y="2529510"/>
            <a:ext cx="1760232" cy="10222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ADE637DB-855F-9E42-98B3-1C1C99B553A8}"/>
              </a:ext>
            </a:extLst>
          </p:cNvPr>
          <p:cNvSpPr/>
          <p:nvPr/>
        </p:nvSpPr>
        <p:spPr>
          <a:xfrm>
            <a:off x="484277" y="2426986"/>
            <a:ext cx="1765780" cy="966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0" name="正方形/長方形 249">
            <a:extLst>
              <a:ext uri="{FF2B5EF4-FFF2-40B4-BE49-F238E27FC236}">
                <a16:creationId xmlns:a16="http://schemas.microsoft.com/office/drawing/2014/main" id="{87330592-4A99-102B-274F-BC629A562CCD}"/>
              </a:ext>
            </a:extLst>
          </p:cNvPr>
          <p:cNvSpPr/>
          <p:nvPr/>
        </p:nvSpPr>
        <p:spPr>
          <a:xfrm>
            <a:off x="493072" y="1672575"/>
            <a:ext cx="1759300" cy="10362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8D586989-A670-B945-549F-8AAEC8D01790}"/>
              </a:ext>
            </a:extLst>
          </p:cNvPr>
          <p:cNvSpPr/>
          <p:nvPr/>
        </p:nvSpPr>
        <p:spPr>
          <a:xfrm>
            <a:off x="490624" y="1460886"/>
            <a:ext cx="1761111" cy="9614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2" name="角丸四角形 3">
            <a:extLst>
              <a:ext uri="{FF2B5EF4-FFF2-40B4-BE49-F238E27FC236}">
                <a16:creationId xmlns:a16="http://schemas.microsoft.com/office/drawing/2014/main" id="{8421AEB9-5441-717C-FF42-7235FB497CAB}"/>
              </a:ext>
            </a:extLst>
          </p:cNvPr>
          <p:cNvSpPr/>
          <p:nvPr/>
        </p:nvSpPr>
        <p:spPr>
          <a:xfrm>
            <a:off x="231442" y="1048857"/>
            <a:ext cx="1917409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altLang="ja-JP" sz="600" kern="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  <a:p>
            <a:pPr algn="ctr" defTabSz="914400">
              <a:defRPr/>
            </a:pPr>
            <a:r>
              <a:rPr lang="ja-JP" altLang="en-US" sz="600" kern="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番　組　表</a:t>
            </a:r>
            <a:endParaRPr lang="en-US" altLang="ja-JP" sz="600" kern="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53" name="雲 252">
            <a:extLst>
              <a:ext uri="{FF2B5EF4-FFF2-40B4-BE49-F238E27FC236}">
                <a16:creationId xmlns:a16="http://schemas.microsoft.com/office/drawing/2014/main" id="{E7076A26-450B-442B-8CF1-27663572D4E3}"/>
              </a:ext>
            </a:extLst>
          </p:cNvPr>
          <p:cNvSpPr/>
          <p:nvPr/>
        </p:nvSpPr>
        <p:spPr>
          <a:xfrm rot="21258007">
            <a:off x="224250" y="1033689"/>
            <a:ext cx="561934" cy="234524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kumimoji="1" lang="ja-JP" altLang="en-US" sz="300" kern="0" dirty="0">
              <a:solidFill>
                <a:prstClr val="white"/>
              </a:solidFill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254" name="図 253">
            <a:extLst>
              <a:ext uri="{FF2B5EF4-FFF2-40B4-BE49-F238E27FC236}">
                <a16:creationId xmlns:a16="http://schemas.microsoft.com/office/drawing/2014/main" id="{8C2A1ADD-3B40-8102-0D7E-FB9F6684C7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60611" y="1061554"/>
            <a:ext cx="720080" cy="98305"/>
          </a:xfrm>
          <a:prstGeom prst="rect">
            <a:avLst/>
          </a:prstGeom>
        </p:spPr>
      </p:pic>
      <p:cxnSp>
        <p:nvCxnSpPr>
          <p:cNvPr id="255" name="直線コネクタ 254">
            <a:extLst>
              <a:ext uri="{FF2B5EF4-FFF2-40B4-BE49-F238E27FC236}">
                <a16:creationId xmlns:a16="http://schemas.microsoft.com/office/drawing/2014/main" id="{1B0D2D57-3715-6051-8B37-D5D7549C8B2B}"/>
              </a:ext>
            </a:extLst>
          </p:cNvPr>
          <p:cNvCxnSpPr>
            <a:cxnSpLocks/>
          </p:cNvCxnSpPr>
          <p:nvPr/>
        </p:nvCxnSpPr>
        <p:spPr>
          <a:xfrm flipH="1">
            <a:off x="486569" y="1443099"/>
            <a:ext cx="4055" cy="3816424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568" name="図 1567">
            <a:extLst>
              <a:ext uri="{FF2B5EF4-FFF2-40B4-BE49-F238E27FC236}">
                <a16:creationId xmlns:a16="http://schemas.microsoft.com/office/drawing/2014/main" id="{877A23E7-63DF-FECB-A671-18D91E26B8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715185" y="1014057"/>
            <a:ext cx="367730" cy="291600"/>
          </a:xfrm>
          <a:prstGeom prst="rect">
            <a:avLst/>
          </a:prstGeom>
        </p:spPr>
      </p:pic>
      <p:sp>
        <p:nvSpPr>
          <p:cNvPr id="1569" name="タイトル 1">
            <a:extLst>
              <a:ext uri="{FF2B5EF4-FFF2-40B4-BE49-F238E27FC236}">
                <a16:creationId xmlns:a16="http://schemas.microsoft.com/office/drawing/2014/main" id="{52329EA4-186D-D302-81B3-B1A1880DE342}"/>
              </a:ext>
            </a:extLst>
          </p:cNvPr>
          <p:cNvSpPr txBox="1">
            <a:spLocks/>
          </p:cNvSpPr>
          <p:nvPr/>
        </p:nvSpPr>
        <p:spPr bwMode="white">
          <a:xfrm>
            <a:off x="1538519" y="1030868"/>
            <a:ext cx="692004" cy="2520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800">
                <a:solidFill>
                  <a:sysClr val="window" lastClr="FFFFFF"/>
                </a:solidFill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</a:rPr>
              <a:t>11ch</a:t>
            </a:r>
            <a:endParaRPr lang="ja-JP" altLang="en-US" sz="800" dirty="0">
              <a:solidFill>
                <a:sysClr val="window" lastClr="FFFFFF"/>
              </a:solidFill>
              <a:latin typeface="ＤＦＰ極太丸ゴシック体" panose="020F0C00000000000000" pitchFamily="50" charset="-128"/>
              <a:ea typeface="ＤＦＰ極太丸ゴシック体" panose="020F0C00000000000000" pitchFamily="50" charset="-128"/>
            </a:endParaRPr>
          </a:p>
        </p:txBody>
      </p:sp>
      <p:sp>
        <p:nvSpPr>
          <p:cNvPr id="1570" name="サブタイトル 2">
            <a:extLst>
              <a:ext uri="{FF2B5EF4-FFF2-40B4-BE49-F238E27FC236}">
                <a16:creationId xmlns:a16="http://schemas.microsoft.com/office/drawing/2014/main" id="{9C4CF5B0-4B95-CD08-AFBF-368CEC86BA6A}"/>
              </a:ext>
            </a:extLst>
          </p:cNvPr>
          <p:cNvSpPr txBox="1">
            <a:spLocks/>
          </p:cNvSpPr>
          <p:nvPr/>
        </p:nvSpPr>
        <p:spPr bwMode="gray">
          <a:xfrm>
            <a:off x="28025" y="1016662"/>
            <a:ext cx="2229164" cy="4248472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 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7:00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ごきげん体操　　◇飯能市役所インフォ               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7:15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7:30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8:00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　　　　　　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8:30 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10:00 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(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ディスカバリーチャンネル</a:t>
            </a:r>
            <a:endParaRPr lang="en-US" altLang="ja-JP" sz="28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11:00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11:45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今も弥生に生きる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11:30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ディズニーチャンネル</a:t>
            </a:r>
            <a:endParaRPr lang="en-US" altLang="ja-JP" sz="28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12:00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12:30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13:00    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14:00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飯能市役所インフォメーション  ◇助手席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14:15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なすのミートソース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   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生活通販情報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16:30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今もヤヨイに生きる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17:00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endParaRPr lang="en-US" altLang="ja-JP" sz="28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釣るテレ キッズとサビキ？編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18:00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 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19:00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◇助手席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7425"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19:15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姫木平ハイキングコース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4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19:30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飯能まつり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再放送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28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28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21:00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大賞受賞作品</a:t>
            </a:r>
            <a:endParaRPr lang="en-US" altLang="ja-JP" sz="28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地元発見伝 忘れないでカックンちゃん 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 ケーブルワン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28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21:30   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endParaRPr kumimoji="1" lang="en-US" altLang="ja-JP" sz="28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◇助手席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7425"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22:15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7425">
              <a:defRPr/>
            </a:pPr>
            <a:r>
              <a:rPr lang="en-US" altLang="ja-JP" sz="28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22:45   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7425"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23:00    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7425"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71" name="正方形/長方形 1570">
            <a:extLst>
              <a:ext uri="{FF2B5EF4-FFF2-40B4-BE49-F238E27FC236}">
                <a16:creationId xmlns:a16="http://schemas.microsoft.com/office/drawing/2014/main" id="{F030FC9C-9398-724B-849C-CD28C43C0C41}"/>
              </a:ext>
            </a:extLst>
          </p:cNvPr>
          <p:cNvSpPr/>
          <p:nvPr/>
        </p:nvSpPr>
        <p:spPr>
          <a:xfrm rot="20968163">
            <a:off x="131353" y="1016147"/>
            <a:ext cx="784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12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ctr" defTabSz="914400"/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578" name="図 1577">
            <a:extLst>
              <a:ext uri="{FF2B5EF4-FFF2-40B4-BE49-F238E27FC236}">
                <a16:creationId xmlns:a16="http://schemas.microsoft.com/office/drawing/2014/main" id="{F2DA2E3B-DE7E-CE97-61DE-9D089D757E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2446">
            <a:off x="1889507" y="3986411"/>
            <a:ext cx="320403" cy="336695"/>
          </a:xfrm>
          <a:prstGeom prst="rect">
            <a:avLst/>
          </a:prstGeom>
        </p:spPr>
      </p:pic>
      <p:sp>
        <p:nvSpPr>
          <p:cNvPr id="1579" name="テキスト ボックス 1578">
            <a:extLst>
              <a:ext uri="{FF2B5EF4-FFF2-40B4-BE49-F238E27FC236}">
                <a16:creationId xmlns:a16="http://schemas.microsoft.com/office/drawing/2014/main" id="{DE6F4905-1A21-6C22-2C71-F49299A52873}"/>
              </a:ext>
            </a:extLst>
          </p:cNvPr>
          <p:cNvSpPr txBox="1"/>
          <p:nvPr/>
        </p:nvSpPr>
        <p:spPr>
          <a:xfrm>
            <a:off x="426062" y="4079709"/>
            <a:ext cx="1750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en-US" altLang="ja-JP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年ぶりに開催された飯能まつり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当日ご覧になれなった方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もう一回見たいという方じっくりご覧ください！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20" name="正方形/長方形 1419">
            <a:extLst>
              <a:ext uri="{FF2B5EF4-FFF2-40B4-BE49-F238E27FC236}">
                <a16:creationId xmlns:a16="http://schemas.microsoft.com/office/drawing/2014/main" id="{6049B4F2-0015-86FF-7C05-FE292F61B511}"/>
              </a:ext>
            </a:extLst>
          </p:cNvPr>
          <p:cNvSpPr/>
          <p:nvPr/>
        </p:nvSpPr>
        <p:spPr>
          <a:xfrm>
            <a:off x="4992858" y="422946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21" name="正方形/長方形 1420">
            <a:extLst>
              <a:ext uri="{FF2B5EF4-FFF2-40B4-BE49-F238E27FC236}">
                <a16:creationId xmlns:a16="http://schemas.microsoft.com/office/drawing/2014/main" id="{A0E1A5BC-604F-BF01-4E69-8E7D4F127E1D}"/>
              </a:ext>
            </a:extLst>
          </p:cNvPr>
          <p:cNvSpPr/>
          <p:nvPr/>
        </p:nvSpPr>
        <p:spPr>
          <a:xfrm>
            <a:off x="4993282" y="486831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22" name="正方形/長方形 1421">
            <a:extLst>
              <a:ext uri="{FF2B5EF4-FFF2-40B4-BE49-F238E27FC236}">
                <a16:creationId xmlns:a16="http://schemas.microsoft.com/office/drawing/2014/main" id="{CD07B69E-2724-75E1-FFF0-12CE7FA0A747}"/>
              </a:ext>
            </a:extLst>
          </p:cNvPr>
          <p:cNvSpPr/>
          <p:nvPr/>
        </p:nvSpPr>
        <p:spPr>
          <a:xfrm>
            <a:off x="4995657" y="3683391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23" name="正方形/長方形 1422">
            <a:extLst>
              <a:ext uri="{FF2B5EF4-FFF2-40B4-BE49-F238E27FC236}">
                <a16:creationId xmlns:a16="http://schemas.microsoft.com/office/drawing/2014/main" id="{18AA700C-C63D-6C34-67B1-08F2CFEC77FE}"/>
              </a:ext>
            </a:extLst>
          </p:cNvPr>
          <p:cNvSpPr/>
          <p:nvPr/>
        </p:nvSpPr>
        <p:spPr>
          <a:xfrm>
            <a:off x="4995655" y="3792932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24" name="正方形/長方形 1423">
            <a:extLst>
              <a:ext uri="{FF2B5EF4-FFF2-40B4-BE49-F238E27FC236}">
                <a16:creationId xmlns:a16="http://schemas.microsoft.com/office/drawing/2014/main" id="{413096D8-5174-F208-0ADD-A0DCBE71C360}"/>
              </a:ext>
            </a:extLst>
          </p:cNvPr>
          <p:cNvSpPr/>
          <p:nvPr/>
        </p:nvSpPr>
        <p:spPr>
          <a:xfrm>
            <a:off x="4992487" y="2234133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25" name="正方形/長方形 1424">
            <a:extLst>
              <a:ext uri="{FF2B5EF4-FFF2-40B4-BE49-F238E27FC236}">
                <a16:creationId xmlns:a16="http://schemas.microsoft.com/office/drawing/2014/main" id="{A0141F63-058E-E540-5C21-CF9E57C872F6}"/>
              </a:ext>
            </a:extLst>
          </p:cNvPr>
          <p:cNvSpPr/>
          <p:nvPr/>
        </p:nvSpPr>
        <p:spPr>
          <a:xfrm>
            <a:off x="4989312" y="2345258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427" name="Picture 2">
            <a:extLst>
              <a:ext uri="{FF2B5EF4-FFF2-40B4-BE49-F238E27FC236}">
                <a16:creationId xmlns:a16="http://schemas.microsoft.com/office/drawing/2014/main" id="{9ECC2A9E-B71F-C26E-3DEB-EAFD975CA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77" y="2666447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8" name="Picture 2">
            <a:extLst>
              <a:ext uri="{FF2B5EF4-FFF2-40B4-BE49-F238E27FC236}">
                <a16:creationId xmlns:a16="http://schemas.microsoft.com/office/drawing/2014/main" id="{6A437B52-8F70-0611-3ECE-06C0948F9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50" y="2561143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1" name="正方形/長方形 1430">
            <a:extLst>
              <a:ext uri="{FF2B5EF4-FFF2-40B4-BE49-F238E27FC236}">
                <a16:creationId xmlns:a16="http://schemas.microsoft.com/office/drawing/2014/main" id="{F4D010E8-5250-CD12-3801-5F41615813DA}"/>
              </a:ext>
            </a:extLst>
          </p:cNvPr>
          <p:cNvSpPr/>
          <p:nvPr/>
        </p:nvSpPr>
        <p:spPr>
          <a:xfrm>
            <a:off x="4986137" y="390390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443" name="Picture 2">
            <a:extLst>
              <a:ext uri="{FF2B5EF4-FFF2-40B4-BE49-F238E27FC236}">
                <a16:creationId xmlns:a16="http://schemas.microsoft.com/office/drawing/2014/main" id="{2EA32DCE-38DE-7118-C5F2-90ED390FC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50" y="2866749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44" name="正方形/長方形 1443">
            <a:extLst>
              <a:ext uri="{FF2B5EF4-FFF2-40B4-BE49-F238E27FC236}">
                <a16:creationId xmlns:a16="http://schemas.microsoft.com/office/drawing/2014/main" id="{02CEEDF2-C148-8258-3983-4C3F75A40408}"/>
              </a:ext>
            </a:extLst>
          </p:cNvPr>
          <p:cNvSpPr/>
          <p:nvPr/>
        </p:nvSpPr>
        <p:spPr>
          <a:xfrm>
            <a:off x="4989889" y="1810614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45" name="正方形/長方形 1444">
            <a:extLst>
              <a:ext uri="{FF2B5EF4-FFF2-40B4-BE49-F238E27FC236}">
                <a16:creationId xmlns:a16="http://schemas.microsoft.com/office/drawing/2014/main" id="{A8F40BA9-BD2B-2B5C-EDB8-AF7EFD239705}"/>
              </a:ext>
            </a:extLst>
          </p:cNvPr>
          <p:cNvSpPr/>
          <p:nvPr/>
        </p:nvSpPr>
        <p:spPr>
          <a:xfrm>
            <a:off x="4986499" y="2025199"/>
            <a:ext cx="1817467" cy="1038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46" name="正方形/長方形 1445">
            <a:extLst>
              <a:ext uri="{FF2B5EF4-FFF2-40B4-BE49-F238E27FC236}">
                <a16:creationId xmlns:a16="http://schemas.microsoft.com/office/drawing/2014/main" id="{7949D21A-B378-58FB-0840-F0582ACF8397}"/>
              </a:ext>
            </a:extLst>
          </p:cNvPr>
          <p:cNvSpPr/>
          <p:nvPr/>
        </p:nvSpPr>
        <p:spPr>
          <a:xfrm>
            <a:off x="4988002" y="1700444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47" name="正方形/長方形 1446">
            <a:extLst>
              <a:ext uri="{FF2B5EF4-FFF2-40B4-BE49-F238E27FC236}">
                <a16:creationId xmlns:a16="http://schemas.microsoft.com/office/drawing/2014/main" id="{BDDD00A9-9B7F-418E-DDA1-E0C2F0999BA4}"/>
              </a:ext>
            </a:extLst>
          </p:cNvPr>
          <p:cNvSpPr/>
          <p:nvPr/>
        </p:nvSpPr>
        <p:spPr bwMode="gray">
          <a:xfrm>
            <a:off x="4987960" y="1596963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48" name="角丸四角形 3">
            <a:extLst>
              <a:ext uri="{FF2B5EF4-FFF2-40B4-BE49-F238E27FC236}">
                <a16:creationId xmlns:a16="http://schemas.microsoft.com/office/drawing/2014/main" id="{5F85E6C5-7814-2630-C165-520DC1EA85A8}"/>
              </a:ext>
            </a:extLst>
          </p:cNvPr>
          <p:cNvSpPr/>
          <p:nvPr/>
        </p:nvSpPr>
        <p:spPr>
          <a:xfrm>
            <a:off x="4689879" y="1087030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altLang="ja-JP" sz="600" kern="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  <a:p>
            <a:pPr algn="ctr" defTabSz="914400">
              <a:defRPr/>
            </a:pPr>
            <a:r>
              <a:rPr lang="ja-JP" altLang="en-US" sz="600" kern="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番　組　表</a:t>
            </a:r>
            <a:endParaRPr lang="en-US" altLang="ja-JP" sz="600" kern="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449" name="雲 1448">
            <a:extLst>
              <a:ext uri="{FF2B5EF4-FFF2-40B4-BE49-F238E27FC236}">
                <a16:creationId xmlns:a16="http://schemas.microsoft.com/office/drawing/2014/main" id="{048B099F-F084-E895-857B-F2A3E55B8B27}"/>
              </a:ext>
            </a:extLst>
          </p:cNvPr>
          <p:cNvSpPr/>
          <p:nvPr/>
        </p:nvSpPr>
        <p:spPr>
          <a:xfrm rot="20971925">
            <a:off x="4705246" y="1102018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kumimoji="1" lang="en-US" altLang="ja-JP" sz="500" kern="0" dirty="0">
              <a:solidFill>
                <a:prstClr val="black"/>
              </a:solidFill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1450" name="図 1449">
            <a:extLst>
              <a:ext uri="{FF2B5EF4-FFF2-40B4-BE49-F238E27FC236}">
                <a16:creationId xmlns:a16="http://schemas.microsoft.com/office/drawing/2014/main" id="{F3C2824F-CAAC-88CC-C84E-554884047F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356025" y="1113892"/>
            <a:ext cx="720080" cy="98305"/>
          </a:xfrm>
          <a:prstGeom prst="rect">
            <a:avLst/>
          </a:prstGeom>
        </p:spPr>
      </p:pic>
      <p:pic>
        <p:nvPicPr>
          <p:cNvPr id="1451" name="図 1450">
            <a:extLst>
              <a:ext uri="{FF2B5EF4-FFF2-40B4-BE49-F238E27FC236}">
                <a16:creationId xmlns:a16="http://schemas.microsoft.com/office/drawing/2014/main" id="{611470E4-7F57-7D9E-49A1-9DF17098CAF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11680" y="1072405"/>
            <a:ext cx="421455" cy="341339"/>
          </a:xfrm>
          <a:prstGeom prst="rect">
            <a:avLst/>
          </a:prstGeom>
        </p:spPr>
      </p:pic>
      <p:sp>
        <p:nvSpPr>
          <p:cNvPr id="1452" name="タイトル 1">
            <a:extLst>
              <a:ext uri="{FF2B5EF4-FFF2-40B4-BE49-F238E27FC236}">
                <a16:creationId xmlns:a16="http://schemas.microsoft.com/office/drawing/2014/main" id="{2CFF3CB8-5402-F6FC-A1A1-FF3697F65FF4}"/>
              </a:ext>
            </a:extLst>
          </p:cNvPr>
          <p:cNvSpPr txBox="1">
            <a:spLocks/>
          </p:cNvSpPr>
          <p:nvPr/>
        </p:nvSpPr>
        <p:spPr bwMode="white">
          <a:xfrm>
            <a:off x="6144679" y="1039104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800">
                <a:solidFill>
                  <a:sysClr val="window" lastClr="FFFFFF"/>
                </a:solidFill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</a:rPr>
              <a:t>11ch</a:t>
            </a:r>
            <a:endParaRPr lang="ja-JP" altLang="en-US" sz="800" dirty="0">
              <a:solidFill>
                <a:sysClr val="window" lastClr="FFFFFF"/>
              </a:solidFill>
              <a:latin typeface="ＤＦＰ極太丸ゴシック体" panose="020F0C00000000000000" pitchFamily="50" charset="-128"/>
              <a:ea typeface="ＤＦＰ極太丸ゴシック体" panose="020F0C00000000000000" pitchFamily="50" charset="-128"/>
            </a:endParaRPr>
          </a:p>
        </p:txBody>
      </p:sp>
      <p:sp>
        <p:nvSpPr>
          <p:cNvPr id="1453" name="サブタイトル 2">
            <a:extLst>
              <a:ext uri="{FF2B5EF4-FFF2-40B4-BE49-F238E27FC236}">
                <a16:creationId xmlns:a16="http://schemas.microsoft.com/office/drawing/2014/main" id="{C8A05C2A-6373-359C-A536-9274FB693931}"/>
              </a:ext>
            </a:extLst>
          </p:cNvPr>
          <p:cNvSpPr txBox="1">
            <a:spLocks/>
          </p:cNvSpPr>
          <p:nvPr/>
        </p:nvSpPr>
        <p:spPr bwMode="gray">
          <a:xfrm>
            <a:off x="4576554" y="1015597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情報玉手箱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早起き情報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    QVC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飯能市役所インフォメーション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なすのミートソース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生活通販情報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ショップチャンネル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</a:t>
            </a: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今もヤヨイに生きる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姫木平ハイキングコース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4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釣るテレ キッズとサビキ？編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飯能まつり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再放送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大賞受賞作品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地元発見伝 忘れないでカックンちゃん 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 ケーブルワン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454" name="直線コネクタ 1453">
            <a:extLst>
              <a:ext uri="{FF2B5EF4-FFF2-40B4-BE49-F238E27FC236}">
                <a16:creationId xmlns:a16="http://schemas.microsoft.com/office/drawing/2014/main" id="{2FFC8F23-F842-AD5D-8B08-54FB9F1D4991}"/>
              </a:ext>
            </a:extLst>
          </p:cNvPr>
          <p:cNvCxnSpPr>
            <a:cxnSpLocks/>
          </p:cNvCxnSpPr>
          <p:nvPr/>
        </p:nvCxnSpPr>
        <p:spPr>
          <a:xfrm flipH="1">
            <a:off x="4987960" y="1588244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455" name="図 1454">
            <a:extLst>
              <a:ext uri="{FF2B5EF4-FFF2-40B4-BE49-F238E27FC236}">
                <a16:creationId xmlns:a16="http://schemas.microsoft.com/office/drawing/2014/main" id="{FB81D99A-B364-998A-A16B-CAEF266B45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2446">
            <a:off x="6420701" y="4510561"/>
            <a:ext cx="320403" cy="336695"/>
          </a:xfrm>
          <a:prstGeom prst="rect">
            <a:avLst/>
          </a:prstGeom>
        </p:spPr>
      </p:pic>
      <p:sp>
        <p:nvSpPr>
          <p:cNvPr id="1456" name="正方形/長方形 1455">
            <a:extLst>
              <a:ext uri="{FF2B5EF4-FFF2-40B4-BE49-F238E27FC236}">
                <a16:creationId xmlns:a16="http://schemas.microsoft.com/office/drawing/2014/main" id="{DB002476-B12E-BA55-C572-93CB53DDD050}"/>
              </a:ext>
            </a:extLst>
          </p:cNvPr>
          <p:cNvSpPr/>
          <p:nvPr/>
        </p:nvSpPr>
        <p:spPr>
          <a:xfrm rot="20631920">
            <a:off x="4476436" y="112357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7" name="テキスト ボックス 1456">
            <a:extLst>
              <a:ext uri="{FF2B5EF4-FFF2-40B4-BE49-F238E27FC236}">
                <a16:creationId xmlns:a16="http://schemas.microsoft.com/office/drawing/2014/main" id="{5F668A58-006C-BE7D-00C8-B4C727039169}"/>
              </a:ext>
            </a:extLst>
          </p:cNvPr>
          <p:cNvSpPr txBox="1"/>
          <p:nvPr/>
        </p:nvSpPr>
        <p:spPr>
          <a:xfrm>
            <a:off x="4922895" y="4594876"/>
            <a:ext cx="1675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横手作りの一本三味線の即興の演奏と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唄で人々を魅了していた芸人を振り返る！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58" name="正方形/長方形 1457">
            <a:extLst>
              <a:ext uri="{FF2B5EF4-FFF2-40B4-BE49-F238E27FC236}">
                <a16:creationId xmlns:a16="http://schemas.microsoft.com/office/drawing/2014/main" id="{619CF4D3-61F9-7E17-7779-5798A1686508}"/>
              </a:ext>
            </a:extLst>
          </p:cNvPr>
          <p:cNvSpPr/>
          <p:nvPr/>
        </p:nvSpPr>
        <p:spPr>
          <a:xfrm>
            <a:off x="439908" y="881416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59" name="正方形/長方形 1458">
            <a:extLst>
              <a:ext uri="{FF2B5EF4-FFF2-40B4-BE49-F238E27FC236}">
                <a16:creationId xmlns:a16="http://schemas.microsoft.com/office/drawing/2014/main" id="{A31CCB2E-81A8-1513-2D5B-240AFE2DF9F1}"/>
              </a:ext>
            </a:extLst>
          </p:cNvPr>
          <p:cNvSpPr/>
          <p:nvPr/>
        </p:nvSpPr>
        <p:spPr>
          <a:xfrm>
            <a:off x="440332" y="924346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0" name="正方形/長方形 1459">
            <a:extLst>
              <a:ext uri="{FF2B5EF4-FFF2-40B4-BE49-F238E27FC236}">
                <a16:creationId xmlns:a16="http://schemas.microsoft.com/office/drawing/2014/main" id="{828601E1-042E-C631-9BD2-D43B67CA944C}"/>
              </a:ext>
            </a:extLst>
          </p:cNvPr>
          <p:cNvSpPr/>
          <p:nvPr/>
        </p:nvSpPr>
        <p:spPr>
          <a:xfrm>
            <a:off x="442707" y="8058541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1" name="正方形/長方形 1460">
            <a:extLst>
              <a:ext uri="{FF2B5EF4-FFF2-40B4-BE49-F238E27FC236}">
                <a16:creationId xmlns:a16="http://schemas.microsoft.com/office/drawing/2014/main" id="{1CFA2A0F-5A29-4A6B-6577-2C74DFC2DB9E}"/>
              </a:ext>
            </a:extLst>
          </p:cNvPr>
          <p:cNvSpPr/>
          <p:nvPr/>
        </p:nvSpPr>
        <p:spPr>
          <a:xfrm>
            <a:off x="442705" y="8168082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2" name="正方形/長方形 1461">
            <a:extLst>
              <a:ext uri="{FF2B5EF4-FFF2-40B4-BE49-F238E27FC236}">
                <a16:creationId xmlns:a16="http://schemas.microsoft.com/office/drawing/2014/main" id="{9B6B09D6-7840-35BE-4F94-482E8F68F4D9}"/>
              </a:ext>
            </a:extLst>
          </p:cNvPr>
          <p:cNvSpPr/>
          <p:nvPr/>
        </p:nvSpPr>
        <p:spPr>
          <a:xfrm>
            <a:off x="439537" y="6609283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3" name="正方形/長方形 1462">
            <a:extLst>
              <a:ext uri="{FF2B5EF4-FFF2-40B4-BE49-F238E27FC236}">
                <a16:creationId xmlns:a16="http://schemas.microsoft.com/office/drawing/2014/main" id="{E7CD486F-6791-D0FE-26C2-1F5D68D091C4}"/>
              </a:ext>
            </a:extLst>
          </p:cNvPr>
          <p:cNvSpPr/>
          <p:nvPr/>
        </p:nvSpPr>
        <p:spPr>
          <a:xfrm>
            <a:off x="436362" y="6720408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464" name="Picture 2">
            <a:extLst>
              <a:ext uri="{FF2B5EF4-FFF2-40B4-BE49-F238E27FC236}">
                <a16:creationId xmlns:a16="http://schemas.microsoft.com/office/drawing/2014/main" id="{6E4A1CD7-315D-6D56-3311-AA742A7FF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27" y="7041597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5" name="Picture 2">
            <a:extLst>
              <a:ext uri="{FF2B5EF4-FFF2-40B4-BE49-F238E27FC236}">
                <a16:creationId xmlns:a16="http://schemas.microsoft.com/office/drawing/2014/main" id="{A781552D-D0E3-7F49-6FEA-6B7EF779A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00" y="6936293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66" name="正方形/長方形 1465">
            <a:extLst>
              <a:ext uri="{FF2B5EF4-FFF2-40B4-BE49-F238E27FC236}">
                <a16:creationId xmlns:a16="http://schemas.microsoft.com/office/drawing/2014/main" id="{8B98BC39-CD3F-A1C7-E9F0-C5F55E87F52A}"/>
              </a:ext>
            </a:extLst>
          </p:cNvPr>
          <p:cNvSpPr/>
          <p:nvPr/>
        </p:nvSpPr>
        <p:spPr>
          <a:xfrm>
            <a:off x="433187" y="827905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467" name="Picture 2">
            <a:extLst>
              <a:ext uri="{FF2B5EF4-FFF2-40B4-BE49-F238E27FC236}">
                <a16:creationId xmlns:a16="http://schemas.microsoft.com/office/drawing/2014/main" id="{814E6C6B-A6EA-E79F-568D-550B7B746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00" y="7241899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68" name="正方形/長方形 1467">
            <a:extLst>
              <a:ext uri="{FF2B5EF4-FFF2-40B4-BE49-F238E27FC236}">
                <a16:creationId xmlns:a16="http://schemas.microsoft.com/office/drawing/2014/main" id="{D6EF110E-2559-B22D-60A5-9F9FA0C5F260}"/>
              </a:ext>
            </a:extLst>
          </p:cNvPr>
          <p:cNvSpPr/>
          <p:nvPr/>
        </p:nvSpPr>
        <p:spPr>
          <a:xfrm>
            <a:off x="436939" y="6185764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69" name="正方形/長方形 1468">
            <a:extLst>
              <a:ext uri="{FF2B5EF4-FFF2-40B4-BE49-F238E27FC236}">
                <a16:creationId xmlns:a16="http://schemas.microsoft.com/office/drawing/2014/main" id="{0DD2139F-625A-1786-ACD6-D0257692FA5C}"/>
              </a:ext>
            </a:extLst>
          </p:cNvPr>
          <p:cNvSpPr/>
          <p:nvPr/>
        </p:nvSpPr>
        <p:spPr>
          <a:xfrm>
            <a:off x="433549" y="6400349"/>
            <a:ext cx="1817467" cy="1038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70" name="正方形/長方形 1469">
            <a:extLst>
              <a:ext uri="{FF2B5EF4-FFF2-40B4-BE49-F238E27FC236}">
                <a16:creationId xmlns:a16="http://schemas.microsoft.com/office/drawing/2014/main" id="{2510FD4E-0CBB-41AC-710C-4E3272E8DDEB}"/>
              </a:ext>
            </a:extLst>
          </p:cNvPr>
          <p:cNvSpPr/>
          <p:nvPr/>
        </p:nvSpPr>
        <p:spPr>
          <a:xfrm>
            <a:off x="435052" y="6075594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71" name="正方形/長方形 1470">
            <a:extLst>
              <a:ext uri="{FF2B5EF4-FFF2-40B4-BE49-F238E27FC236}">
                <a16:creationId xmlns:a16="http://schemas.microsoft.com/office/drawing/2014/main" id="{B973C46F-70B4-140A-1D26-1752C9C4BA01}"/>
              </a:ext>
            </a:extLst>
          </p:cNvPr>
          <p:cNvSpPr/>
          <p:nvPr/>
        </p:nvSpPr>
        <p:spPr bwMode="gray">
          <a:xfrm>
            <a:off x="435010" y="5972113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24" name="角丸四角形 3">
            <a:extLst>
              <a:ext uri="{FF2B5EF4-FFF2-40B4-BE49-F238E27FC236}">
                <a16:creationId xmlns:a16="http://schemas.microsoft.com/office/drawing/2014/main" id="{6EFCECC7-1205-A0A9-EECF-CD8F7CD9C78E}"/>
              </a:ext>
            </a:extLst>
          </p:cNvPr>
          <p:cNvSpPr/>
          <p:nvPr/>
        </p:nvSpPr>
        <p:spPr>
          <a:xfrm>
            <a:off x="136929" y="5462180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altLang="ja-JP" sz="600" kern="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  <a:p>
            <a:pPr algn="ctr" defTabSz="914400">
              <a:defRPr/>
            </a:pPr>
            <a:r>
              <a:rPr lang="ja-JP" altLang="en-US" sz="600" kern="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番　組　表</a:t>
            </a:r>
            <a:endParaRPr lang="en-US" altLang="ja-JP" sz="600" kern="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027" name="雲 1026">
            <a:extLst>
              <a:ext uri="{FF2B5EF4-FFF2-40B4-BE49-F238E27FC236}">
                <a16:creationId xmlns:a16="http://schemas.microsoft.com/office/drawing/2014/main" id="{6461884F-5ABD-25A5-BB0D-9092B6FA154A}"/>
              </a:ext>
            </a:extLst>
          </p:cNvPr>
          <p:cNvSpPr/>
          <p:nvPr/>
        </p:nvSpPr>
        <p:spPr>
          <a:xfrm rot="20971925">
            <a:off x="152296" y="5477168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kumimoji="1" lang="en-US" altLang="ja-JP" sz="500" kern="0" dirty="0">
              <a:solidFill>
                <a:prstClr val="black"/>
              </a:solidFill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1028" name="図 1027">
            <a:extLst>
              <a:ext uri="{FF2B5EF4-FFF2-40B4-BE49-F238E27FC236}">
                <a16:creationId xmlns:a16="http://schemas.microsoft.com/office/drawing/2014/main" id="{4B457574-BD2E-21D4-E252-CBB0347512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03075" y="5489042"/>
            <a:ext cx="720080" cy="98305"/>
          </a:xfrm>
          <a:prstGeom prst="rect">
            <a:avLst/>
          </a:prstGeom>
        </p:spPr>
      </p:pic>
      <p:pic>
        <p:nvPicPr>
          <p:cNvPr id="1029" name="図 1028">
            <a:extLst>
              <a:ext uri="{FF2B5EF4-FFF2-40B4-BE49-F238E27FC236}">
                <a16:creationId xmlns:a16="http://schemas.microsoft.com/office/drawing/2014/main" id="{871CDA9E-0C93-CD36-9040-CFC60A8C97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58730" y="5447555"/>
            <a:ext cx="421455" cy="341339"/>
          </a:xfrm>
          <a:prstGeom prst="rect">
            <a:avLst/>
          </a:prstGeom>
        </p:spPr>
      </p:pic>
      <p:sp>
        <p:nvSpPr>
          <p:cNvPr id="1030" name="タイトル 1">
            <a:extLst>
              <a:ext uri="{FF2B5EF4-FFF2-40B4-BE49-F238E27FC236}">
                <a16:creationId xmlns:a16="http://schemas.microsoft.com/office/drawing/2014/main" id="{8185960E-1FA3-E77B-1A73-0413836CD18E}"/>
              </a:ext>
            </a:extLst>
          </p:cNvPr>
          <p:cNvSpPr txBox="1">
            <a:spLocks/>
          </p:cNvSpPr>
          <p:nvPr/>
        </p:nvSpPr>
        <p:spPr bwMode="white">
          <a:xfrm>
            <a:off x="1591729" y="5414254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800">
                <a:solidFill>
                  <a:sysClr val="window" lastClr="FFFFFF"/>
                </a:solidFill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</a:rPr>
              <a:t>11ch</a:t>
            </a:r>
            <a:endParaRPr lang="ja-JP" altLang="en-US" sz="800" dirty="0">
              <a:solidFill>
                <a:sysClr val="window" lastClr="FFFFFF"/>
              </a:solidFill>
              <a:latin typeface="ＤＦＰ極太丸ゴシック体" panose="020F0C00000000000000" pitchFamily="50" charset="-128"/>
              <a:ea typeface="ＤＦＰ極太丸ゴシック体" panose="020F0C00000000000000" pitchFamily="50" charset="-128"/>
            </a:endParaRPr>
          </a:p>
        </p:txBody>
      </p:sp>
      <p:sp>
        <p:nvSpPr>
          <p:cNvPr id="1031" name="サブタイトル 2">
            <a:extLst>
              <a:ext uri="{FF2B5EF4-FFF2-40B4-BE49-F238E27FC236}">
                <a16:creationId xmlns:a16="http://schemas.microsoft.com/office/drawing/2014/main" id="{AC61BE11-53BA-E02A-975D-8B570218D050}"/>
              </a:ext>
            </a:extLst>
          </p:cNvPr>
          <p:cNvSpPr txBox="1">
            <a:spLocks/>
          </p:cNvSpPr>
          <p:nvPr/>
        </p:nvSpPr>
        <p:spPr bwMode="gray">
          <a:xfrm>
            <a:off x="23604" y="5390747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情報玉手箱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早起き情報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    QVC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飯能市役所インフォメーション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なすのミートソース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生活通販情報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ショップチャンネル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</a:t>
            </a: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今もヤヨイに生きる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姫木平ハイキングコース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4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釣るテレ キッズとサビキ？編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飯能まつり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再放送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大賞受賞作品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地元発見伝 忘れないでカックンちゃん 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 ケーブルワン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32" name="直線コネクタ 1031">
            <a:extLst>
              <a:ext uri="{FF2B5EF4-FFF2-40B4-BE49-F238E27FC236}">
                <a16:creationId xmlns:a16="http://schemas.microsoft.com/office/drawing/2014/main" id="{3DBF8DAA-45B3-0828-A0D9-96DFA2BF5044}"/>
              </a:ext>
            </a:extLst>
          </p:cNvPr>
          <p:cNvCxnSpPr>
            <a:cxnSpLocks/>
          </p:cNvCxnSpPr>
          <p:nvPr/>
        </p:nvCxnSpPr>
        <p:spPr>
          <a:xfrm flipH="1">
            <a:off x="435010" y="5963394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033" name="図 1032">
            <a:extLst>
              <a:ext uri="{FF2B5EF4-FFF2-40B4-BE49-F238E27FC236}">
                <a16:creationId xmlns:a16="http://schemas.microsoft.com/office/drawing/2014/main" id="{1CE9C5DE-4561-A610-CC27-71BCC8F089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2446">
            <a:off x="1866958" y="8491985"/>
            <a:ext cx="320403" cy="336695"/>
          </a:xfrm>
          <a:prstGeom prst="rect">
            <a:avLst/>
          </a:prstGeom>
        </p:spPr>
      </p:pic>
      <p:sp>
        <p:nvSpPr>
          <p:cNvPr id="1034" name="正方形/長方形 1033">
            <a:extLst>
              <a:ext uri="{FF2B5EF4-FFF2-40B4-BE49-F238E27FC236}">
                <a16:creationId xmlns:a16="http://schemas.microsoft.com/office/drawing/2014/main" id="{064C55B7-5620-EE1B-6ACA-1D249FDCBA1F}"/>
              </a:ext>
            </a:extLst>
          </p:cNvPr>
          <p:cNvSpPr/>
          <p:nvPr/>
        </p:nvSpPr>
        <p:spPr>
          <a:xfrm rot="20631920">
            <a:off x="-76514" y="549872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5" name="テキスト ボックス 1034">
            <a:extLst>
              <a:ext uri="{FF2B5EF4-FFF2-40B4-BE49-F238E27FC236}">
                <a16:creationId xmlns:a16="http://schemas.microsoft.com/office/drawing/2014/main" id="{0A78DC20-64D2-F28C-0BDE-00B10EB9ED64}"/>
              </a:ext>
            </a:extLst>
          </p:cNvPr>
          <p:cNvSpPr txBox="1"/>
          <p:nvPr/>
        </p:nvSpPr>
        <p:spPr>
          <a:xfrm>
            <a:off x="369152" y="8440569"/>
            <a:ext cx="1675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四季折々の風景・植物・自然の音を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ゆったりとお楽しみください！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36" name="正方形/長方形 1035">
            <a:extLst>
              <a:ext uri="{FF2B5EF4-FFF2-40B4-BE49-F238E27FC236}">
                <a16:creationId xmlns:a16="http://schemas.microsoft.com/office/drawing/2014/main" id="{3A6B4890-D82F-B6D1-B375-B5D69B44913E}"/>
              </a:ext>
            </a:extLst>
          </p:cNvPr>
          <p:cNvSpPr/>
          <p:nvPr/>
        </p:nvSpPr>
        <p:spPr>
          <a:xfrm>
            <a:off x="2713208" y="8814172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7" name="正方形/長方形 1036">
            <a:extLst>
              <a:ext uri="{FF2B5EF4-FFF2-40B4-BE49-F238E27FC236}">
                <a16:creationId xmlns:a16="http://schemas.microsoft.com/office/drawing/2014/main" id="{2A12CFA0-5468-67B0-E3C0-D4BD97BC5298}"/>
              </a:ext>
            </a:extLst>
          </p:cNvPr>
          <p:cNvSpPr/>
          <p:nvPr/>
        </p:nvSpPr>
        <p:spPr>
          <a:xfrm>
            <a:off x="2713632" y="924346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8" name="正方形/長方形 1037">
            <a:extLst>
              <a:ext uri="{FF2B5EF4-FFF2-40B4-BE49-F238E27FC236}">
                <a16:creationId xmlns:a16="http://schemas.microsoft.com/office/drawing/2014/main" id="{A1D2D764-D197-3759-3380-10E5C131BBEA}"/>
              </a:ext>
            </a:extLst>
          </p:cNvPr>
          <p:cNvSpPr/>
          <p:nvPr/>
        </p:nvSpPr>
        <p:spPr>
          <a:xfrm>
            <a:off x="2716007" y="8058541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39" name="正方形/長方形 1038">
            <a:extLst>
              <a:ext uri="{FF2B5EF4-FFF2-40B4-BE49-F238E27FC236}">
                <a16:creationId xmlns:a16="http://schemas.microsoft.com/office/drawing/2014/main" id="{7E7A0D48-57DF-5BC4-5F94-250FA67DEAF0}"/>
              </a:ext>
            </a:extLst>
          </p:cNvPr>
          <p:cNvSpPr/>
          <p:nvPr/>
        </p:nvSpPr>
        <p:spPr>
          <a:xfrm>
            <a:off x="2716005" y="8168082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0" name="正方形/長方形 1039">
            <a:extLst>
              <a:ext uri="{FF2B5EF4-FFF2-40B4-BE49-F238E27FC236}">
                <a16:creationId xmlns:a16="http://schemas.microsoft.com/office/drawing/2014/main" id="{6BB20B26-7CFC-0FBD-DDDF-33A11B2F8D72}"/>
              </a:ext>
            </a:extLst>
          </p:cNvPr>
          <p:cNvSpPr/>
          <p:nvPr/>
        </p:nvSpPr>
        <p:spPr>
          <a:xfrm>
            <a:off x="2712837" y="6609283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1" name="正方形/長方形 1040">
            <a:extLst>
              <a:ext uri="{FF2B5EF4-FFF2-40B4-BE49-F238E27FC236}">
                <a16:creationId xmlns:a16="http://schemas.microsoft.com/office/drawing/2014/main" id="{AEB45A70-1BD9-A675-9D6E-4E73B46544DE}"/>
              </a:ext>
            </a:extLst>
          </p:cNvPr>
          <p:cNvSpPr/>
          <p:nvPr/>
        </p:nvSpPr>
        <p:spPr>
          <a:xfrm>
            <a:off x="2709662" y="6720408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042" name="Picture 2">
            <a:extLst>
              <a:ext uri="{FF2B5EF4-FFF2-40B4-BE49-F238E27FC236}">
                <a16:creationId xmlns:a16="http://schemas.microsoft.com/office/drawing/2014/main" id="{A3174AF9-A443-0CB5-0AFC-309B2F4D6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927" y="7041597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2">
            <a:extLst>
              <a:ext uri="{FF2B5EF4-FFF2-40B4-BE49-F238E27FC236}">
                <a16:creationId xmlns:a16="http://schemas.microsoft.com/office/drawing/2014/main" id="{657848A1-8E8F-EA38-32FA-DDA157511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700" y="6936293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4" name="正方形/長方形 1043">
            <a:extLst>
              <a:ext uri="{FF2B5EF4-FFF2-40B4-BE49-F238E27FC236}">
                <a16:creationId xmlns:a16="http://schemas.microsoft.com/office/drawing/2014/main" id="{07BDB9FE-23F6-ED5D-6E82-1B75F1888629}"/>
              </a:ext>
            </a:extLst>
          </p:cNvPr>
          <p:cNvSpPr/>
          <p:nvPr/>
        </p:nvSpPr>
        <p:spPr>
          <a:xfrm>
            <a:off x="2706487" y="827905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045" name="Picture 2">
            <a:extLst>
              <a:ext uri="{FF2B5EF4-FFF2-40B4-BE49-F238E27FC236}">
                <a16:creationId xmlns:a16="http://schemas.microsoft.com/office/drawing/2014/main" id="{222E384E-43C5-A57E-F911-8EA0E1EF4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700" y="7241899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6" name="正方形/長方形 1045">
            <a:extLst>
              <a:ext uri="{FF2B5EF4-FFF2-40B4-BE49-F238E27FC236}">
                <a16:creationId xmlns:a16="http://schemas.microsoft.com/office/drawing/2014/main" id="{694AC575-BA37-7355-61E2-4FC6C31F1083}"/>
              </a:ext>
            </a:extLst>
          </p:cNvPr>
          <p:cNvSpPr/>
          <p:nvPr/>
        </p:nvSpPr>
        <p:spPr>
          <a:xfrm>
            <a:off x="2710239" y="6185764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7" name="正方形/長方形 1046">
            <a:extLst>
              <a:ext uri="{FF2B5EF4-FFF2-40B4-BE49-F238E27FC236}">
                <a16:creationId xmlns:a16="http://schemas.microsoft.com/office/drawing/2014/main" id="{04644FF3-35FA-DC00-6335-9F08F70C22A4}"/>
              </a:ext>
            </a:extLst>
          </p:cNvPr>
          <p:cNvSpPr/>
          <p:nvPr/>
        </p:nvSpPr>
        <p:spPr>
          <a:xfrm>
            <a:off x="2706849" y="6400349"/>
            <a:ext cx="1817467" cy="1038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8" name="正方形/長方形 1047">
            <a:extLst>
              <a:ext uri="{FF2B5EF4-FFF2-40B4-BE49-F238E27FC236}">
                <a16:creationId xmlns:a16="http://schemas.microsoft.com/office/drawing/2014/main" id="{D445CBE5-6D61-760D-0FF7-59FD7E0FA544}"/>
              </a:ext>
            </a:extLst>
          </p:cNvPr>
          <p:cNvSpPr/>
          <p:nvPr/>
        </p:nvSpPr>
        <p:spPr>
          <a:xfrm>
            <a:off x="2708352" y="6075594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49" name="正方形/長方形 1048">
            <a:extLst>
              <a:ext uri="{FF2B5EF4-FFF2-40B4-BE49-F238E27FC236}">
                <a16:creationId xmlns:a16="http://schemas.microsoft.com/office/drawing/2014/main" id="{10269624-9F06-E622-E310-9497FC553CA5}"/>
              </a:ext>
            </a:extLst>
          </p:cNvPr>
          <p:cNvSpPr/>
          <p:nvPr/>
        </p:nvSpPr>
        <p:spPr bwMode="gray">
          <a:xfrm>
            <a:off x="2708310" y="5972113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50" name="角丸四角形 3">
            <a:extLst>
              <a:ext uri="{FF2B5EF4-FFF2-40B4-BE49-F238E27FC236}">
                <a16:creationId xmlns:a16="http://schemas.microsoft.com/office/drawing/2014/main" id="{90D86F79-A706-E413-45B5-9973659B2390}"/>
              </a:ext>
            </a:extLst>
          </p:cNvPr>
          <p:cNvSpPr/>
          <p:nvPr/>
        </p:nvSpPr>
        <p:spPr>
          <a:xfrm>
            <a:off x="2410229" y="5462180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altLang="ja-JP" sz="600" kern="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  <a:p>
            <a:pPr algn="ctr" defTabSz="914400">
              <a:defRPr/>
            </a:pPr>
            <a:r>
              <a:rPr lang="ja-JP" altLang="en-US" sz="600" kern="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番　組　表</a:t>
            </a:r>
            <a:endParaRPr lang="en-US" altLang="ja-JP" sz="600" kern="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051" name="雲 1050">
            <a:extLst>
              <a:ext uri="{FF2B5EF4-FFF2-40B4-BE49-F238E27FC236}">
                <a16:creationId xmlns:a16="http://schemas.microsoft.com/office/drawing/2014/main" id="{9E20C97E-F2F2-B0EA-170F-6C6AEB601EB6}"/>
              </a:ext>
            </a:extLst>
          </p:cNvPr>
          <p:cNvSpPr/>
          <p:nvPr/>
        </p:nvSpPr>
        <p:spPr>
          <a:xfrm rot="20971925">
            <a:off x="2425596" y="5477168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kumimoji="1" lang="en-US" altLang="ja-JP" sz="500" kern="0" dirty="0">
              <a:solidFill>
                <a:prstClr val="black"/>
              </a:solidFill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1052" name="図 1051">
            <a:extLst>
              <a:ext uri="{FF2B5EF4-FFF2-40B4-BE49-F238E27FC236}">
                <a16:creationId xmlns:a16="http://schemas.microsoft.com/office/drawing/2014/main" id="{A47EE356-D60F-BD79-CEB5-3AFD573525F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076375" y="5489042"/>
            <a:ext cx="720080" cy="98305"/>
          </a:xfrm>
          <a:prstGeom prst="rect">
            <a:avLst/>
          </a:prstGeom>
        </p:spPr>
      </p:pic>
      <p:pic>
        <p:nvPicPr>
          <p:cNvPr id="1053" name="図 1052">
            <a:extLst>
              <a:ext uri="{FF2B5EF4-FFF2-40B4-BE49-F238E27FC236}">
                <a16:creationId xmlns:a16="http://schemas.microsoft.com/office/drawing/2014/main" id="{5E04AE55-A43F-C3C4-9333-D00074E1F8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932030" y="5447555"/>
            <a:ext cx="421455" cy="341339"/>
          </a:xfrm>
          <a:prstGeom prst="rect">
            <a:avLst/>
          </a:prstGeom>
        </p:spPr>
      </p:pic>
      <p:sp>
        <p:nvSpPr>
          <p:cNvPr id="1054" name="タイトル 1">
            <a:extLst>
              <a:ext uri="{FF2B5EF4-FFF2-40B4-BE49-F238E27FC236}">
                <a16:creationId xmlns:a16="http://schemas.microsoft.com/office/drawing/2014/main" id="{24B63ECE-BDE1-A969-BA51-6ECC431F8354}"/>
              </a:ext>
            </a:extLst>
          </p:cNvPr>
          <p:cNvSpPr txBox="1">
            <a:spLocks/>
          </p:cNvSpPr>
          <p:nvPr/>
        </p:nvSpPr>
        <p:spPr bwMode="white">
          <a:xfrm>
            <a:off x="3865029" y="5414254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800">
                <a:solidFill>
                  <a:sysClr val="window" lastClr="FFFFFF"/>
                </a:solidFill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</a:rPr>
              <a:t>11ch</a:t>
            </a:r>
            <a:endParaRPr lang="ja-JP" altLang="en-US" sz="800" dirty="0">
              <a:solidFill>
                <a:sysClr val="window" lastClr="FFFFFF"/>
              </a:solidFill>
              <a:latin typeface="ＤＦＰ極太丸ゴシック体" panose="020F0C00000000000000" pitchFamily="50" charset="-128"/>
              <a:ea typeface="ＤＦＰ極太丸ゴシック体" panose="020F0C00000000000000" pitchFamily="50" charset="-128"/>
            </a:endParaRPr>
          </a:p>
        </p:txBody>
      </p:sp>
      <p:sp>
        <p:nvSpPr>
          <p:cNvPr id="1055" name="サブタイトル 2">
            <a:extLst>
              <a:ext uri="{FF2B5EF4-FFF2-40B4-BE49-F238E27FC236}">
                <a16:creationId xmlns:a16="http://schemas.microsoft.com/office/drawing/2014/main" id="{9A934742-4E13-DCD2-E0E8-16B6BE92DB2A}"/>
              </a:ext>
            </a:extLst>
          </p:cNvPr>
          <p:cNvSpPr txBox="1">
            <a:spLocks/>
          </p:cNvSpPr>
          <p:nvPr/>
        </p:nvSpPr>
        <p:spPr bwMode="gray">
          <a:xfrm>
            <a:off x="2296904" y="5390747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情報玉手箱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早起き情報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    QVC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飯能市役所インフォメーション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なすのミートソース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生活通販情報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ショップチャンネル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</a:t>
            </a: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今もヤヨイに生きる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姫木平ハイキングコース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4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釣るテレ キッズとサビキ？編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飯能まつり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再放送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大賞受賞作品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地元発見伝 忘れないでカックンちゃん 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 ケーブルワン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04" name="直線コネクタ 1503">
            <a:extLst>
              <a:ext uri="{FF2B5EF4-FFF2-40B4-BE49-F238E27FC236}">
                <a16:creationId xmlns:a16="http://schemas.microsoft.com/office/drawing/2014/main" id="{087F5C6F-A66A-DF31-3F78-3E5C0919BBC7}"/>
              </a:ext>
            </a:extLst>
          </p:cNvPr>
          <p:cNvCxnSpPr>
            <a:cxnSpLocks/>
          </p:cNvCxnSpPr>
          <p:nvPr/>
        </p:nvCxnSpPr>
        <p:spPr>
          <a:xfrm flipH="1">
            <a:off x="2708310" y="5963394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505" name="図 1504">
            <a:extLst>
              <a:ext uri="{FF2B5EF4-FFF2-40B4-BE49-F238E27FC236}">
                <a16:creationId xmlns:a16="http://schemas.microsoft.com/office/drawing/2014/main" id="{E5284B83-E840-D426-6637-F28296F898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2446">
            <a:off x="4147918" y="8619010"/>
            <a:ext cx="320403" cy="336695"/>
          </a:xfrm>
          <a:prstGeom prst="rect">
            <a:avLst/>
          </a:prstGeom>
        </p:spPr>
      </p:pic>
      <p:sp>
        <p:nvSpPr>
          <p:cNvPr id="1506" name="正方形/長方形 1505">
            <a:extLst>
              <a:ext uri="{FF2B5EF4-FFF2-40B4-BE49-F238E27FC236}">
                <a16:creationId xmlns:a16="http://schemas.microsoft.com/office/drawing/2014/main" id="{ED168EF2-8A8B-CBE4-0499-D51AC63D62A3}"/>
              </a:ext>
            </a:extLst>
          </p:cNvPr>
          <p:cNvSpPr/>
          <p:nvPr/>
        </p:nvSpPr>
        <p:spPr>
          <a:xfrm rot="20631920">
            <a:off x="2196786" y="549872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07" name="テキスト ボックス 1506">
            <a:extLst>
              <a:ext uri="{FF2B5EF4-FFF2-40B4-BE49-F238E27FC236}">
                <a16:creationId xmlns:a16="http://schemas.microsoft.com/office/drawing/2014/main" id="{722F91AA-31C8-322E-2D21-0410C0AEC3BC}"/>
              </a:ext>
            </a:extLst>
          </p:cNvPr>
          <p:cNvSpPr txBox="1"/>
          <p:nvPr/>
        </p:nvSpPr>
        <p:spPr>
          <a:xfrm>
            <a:off x="2578622" y="8550932"/>
            <a:ext cx="182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面白おかしく爆釣目指して釣り情報をお届け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今回は釣り少年と対決！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08" name="正方形/長方形 1507">
            <a:extLst>
              <a:ext uri="{FF2B5EF4-FFF2-40B4-BE49-F238E27FC236}">
                <a16:creationId xmlns:a16="http://schemas.microsoft.com/office/drawing/2014/main" id="{0316698C-C490-2B1B-509E-538377F5C0A3}"/>
              </a:ext>
            </a:extLst>
          </p:cNvPr>
          <p:cNvSpPr/>
          <p:nvPr/>
        </p:nvSpPr>
        <p:spPr>
          <a:xfrm>
            <a:off x="4992858" y="860461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09" name="正方形/長方形 1508">
            <a:extLst>
              <a:ext uri="{FF2B5EF4-FFF2-40B4-BE49-F238E27FC236}">
                <a16:creationId xmlns:a16="http://schemas.microsoft.com/office/drawing/2014/main" id="{0448E8CE-C389-22B0-5522-19C8C221DD6B}"/>
              </a:ext>
            </a:extLst>
          </p:cNvPr>
          <p:cNvSpPr/>
          <p:nvPr/>
        </p:nvSpPr>
        <p:spPr>
          <a:xfrm>
            <a:off x="4993282" y="9243464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0" name="正方形/長方形 1509">
            <a:extLst>
              <a:ext uri="{FF2B5EF4-FFF2-40B4-BE49-F238E27FC236}">
                <a16:creationId xmlns:a16="http://schemas.microsoft.com/office/drawing/2014/main" id="{53B70FC8-5C6B-2786-0945-4D5D34D32BCA}"/>
              </a:ext>
            </a:extLst>
          </p:cNvPr>
          <p:cNvSpPr/>
          <p:nvPr/>
        </p:nvSpPr>
        <p:spPr>
          <a:xfrm>
            <a:off x="4995657" y="8277623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1" name="正方形/長方形 1510">
            <a:extLst>
              <a:ext uri="{FF2B5EF4-FFF2-40B4-BE49-F238E27FC236}">
                <a16:creationId xmlns:a16="http://schemas.microsoft.com/office/drawing/2014/main" id="{8444D210-AACD-C6BA-FD88-1B47EA8D5DD6}"/>
              </a:ext>
            </a:extLst>
          </p:cNvPr>
          <p:cNvSpPr/>
          <p:nvPr/>
        </p:nvSpPr>
        <p:spPr>
          <a:xfrm>
            <a:off x="4995655" y="8387164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2" name="正方形/長方形 1511">
            <a:extLst>
              <a:ext uri="{FF2B5EF4-FFF2-40B4-BE49-F238E27FC236}">
                <a16:creationId xmlns:a16="http://schemas.microsoft.com/office/drawing/2014/main" id="{FC949242-3793-8074-C217-1338051B06BE}"/>
              </a:ext>
            </a:extLst>
          </p:cNvPr>
          <p:cNvSpPr/>
          <p:nvPr/>
        </p:nvSpPr>
        <p:spPr>
          <a:xfrm>
            <a:off x="4992487" y="6609283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3" name="正方形/長方形 1512">
            <a:extLst>
              <a:ext uri="{FF2B5EF4-FFF2-40B4-BE49-F238E27FC236}">
                <a16:creationId xmlns:a16="http://schemas.microsoft.com/office/drawing/2014/main" id="{74C806E6-A6AC-A483-DE59-9E8058015006}"/>
              </a:ext>
            </a:extLst>
          </p:cNvPr>
          <p:cNvSpPr/>
          <p:nvPr/>
        </p:nvSpPr>
        <p:spPr>
          <a:xfrm>
            <a:off x="4989312" y="6720408"/>
            <a:ext cx="1814184" cy="1016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514" name="Picture 2">
            <a:extLst>
              <a:ext uri="{FF2B5EF4-FFF2-40B4-BE49-F238E27FC236}">
                <a16:creationId xmlns:a16="http://schemas.microsoft.com/office/drawing/2014/main" id="{ECA76DBD-1604-C828-B6F8-011CBCE49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577" y="7041597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5" name="Picture 2">
            <a:extLst>
              <a:ext uri="{FF2B5EF4-FFF2-40B4-BE49-F238E27FC236}">
                <a16:creationId xmlns:a16="http://schemas.microsoft.com/office/drawing/2014/main" id="{34EE6EAD-37D9-D927-9FB7-FEC282F9F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50" y="6936293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6" name="正方形/長方形 1515">
            <a:extLst>
              <a:ext uri="{FF2B5EF4-FFF2-40B4-BE49-F238E27FC236}">
                <a16:creationId xmlns:a16="http://schemas.microsoft.com/office/drawing/2014/main" id="{C3331F75-6135-EF7A-D5E5-051D73E3E64F}"/>
              </a:ext>
            </a:extLst>
          </p:cNvPr>
          <p:cNvSpPr/>
          <p:nvPr/>
        </p:nvSpPr>
        <p:spPr>
          <a:xfrm>
            <a:off x="4986137" y="8498138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517" name="Picture 2">
            <a:extLst>
              <a:ext uri="{FF2B5EF4-FFF2-40B4-BE49-F238E27FC236}">
                <a16:creationId xmlns:a16="http://schemas.microsoft.com/office/drawing/2014/main" id="{43A992A2-4FBA-4272-4E48-D7203D6D3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50" y="7241899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18" name="正方形/長方形 1517">
            <a:extLst>
              <a:ext uri="{FF2B5EF4-FFF2-40B4-BE49-F238E27FC236}">
                <a16:creationId xmlns:a16="http://schemas.microsoft.com/office/drawing/2014/main" id="{F80ED16B-2280-F381-62DE-7FCFEC7F6B22}"/>
              </a:ext>
            </a:extLst>
          </p:cNvPr>
          <p:cNvSpPr/>
          <p:nvPr/>
        </p:nvSpPr>
        <p:spPr>
          <a:xfrm>
            <a:off x="4989889" y="6185764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9" name="正方形/長方形 1518">
            <a:extLst>
              <a:ext uri="{FF2B5EF4-FFF2-40B4-BE49-F238E27FC236}">
                <a16:creationId xmlns:a16="http://schemas.microsoft.com/office/drawing/2014/main" id="{8538E65E-076F-44A1-15D6-2157D8F0B08C}"/>
              </a:ext>
            </a:extLst>
          </p:cNvPr>
          <p:cNvSpPr/>
          <p:nvPr/>
        </p:nvSpPr>
        <p:spPr>
          <a:xfrm>
            <a:off x="4986499" y="6400349"/>
            <a:ext cx="1817467" cy="1038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0" name="正方形/長方形 1519">
            <a:extLst>
              <a:ext uri="{FF2B5EF4-FFF2-40B4-BE49-F238E27FC236}">
                <a16:creationId xmlns:a16="http://schemas.microsoft.com/office/drawing/2014/main" id="{CEEB21C7-A221-38E2-48A9-861F7E9359DE}"/>
              </a:ext>
            </a:extLst>
          </p:cNvPr>
          <p:cNvSpPr/>
          <p:nvPr/>
        </p:nvSpPr>
        <p:spPr>
          <a:xfrm>
            <a:off x="4988002" y="6075594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1" name="正方形/長方形 1520">
            <a:extLst>
              <a:ext uri="{FF2B5EF4-FFF2-40B4-BE49-F238E27FC236}">
                <a16:creationId xmlns:a16="http://schemas.microsoft.com/office/drawing/2014/main" id="{FC5D9B03-320C-3FA3-AC4E-0AC963FDC374}"/>
              </a:ext>
            </a:extLst>
          </p:cNvPr>
          <p:cNvSpPr/>
          <p:nvPr/>
        </p:nvSpPr>
        <p:spPr bwMode="gray">
          <a:xfrm>
            <a:off x="4987960" y="5972113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4" name="角丸四角形 3">
            <a:extLst>
              <a:ext uri="{FF2B5EF4-FFF2-40B4-BE49-F238E27FC236}">
                <a16:creationId xmlns:a16="http://schemas.microsoft.com/office/drawing/2014/main" id="{9DEAED27-300B-8E6D-D507-706F4D2EB595}"/>
              </a:ext>
            </a:extLst>
          </p:cNvPr>
          <p:cNvSpPr/>
          <p:nvPr/>
        </p:nvSpPr>
        <p:spPr>
          <a:xfrm>
            <a:off x="4689879" y="5462180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altLang="ja-JP" sz="600" kern="0" dirty="0">
              <a:solidFill>
                <a:prstClr val="white"/>
              </a:solidFill>
              <a:ea typeface="ＭＳ Ｐゴシック" panose="020B0600070205080204" pitchFamily="50" charset="-128"/>
            </a:endParaRPr>
          </a:p>
          <a:p>
            <a:pPr algn="ctr" defTabSz="914400">
              <a:defRPr/>
            </a:pPr>
            <a:r>
              <a:rPr lang="ja-JP" altLang="en-US" sz="600" kern="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番　組　表</a:t>
            </a:r>
            <a:endParaRPr lang="en-US" altLang="ja-JP" sz="600" kern="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0" name="雲 1529">
            <a:extLst>
              <a:ext uri="{FF2B5EF4-FFF2-40B4-BE49-F238E27FC236}">
                <a16:creationId xmlns:a16="http://schemas.microsoft.com/office/drawing/2014/main" id="{93F3A486-1F09-276E-BBF5-FC4C37AED2D6}"/>
              </a:ext>
            </a:extLst>
          </p:cNvPr>
          <p:cNvSpPr/>
          <p:nvPr/>
        </p:nvSpPr>
        <p:spPr>
          <a:xfrm rot="20971925">
            <a:off x="4705246" y="5477168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kumimoji="1" lang="en-US" altLang="ja-JP" sz="500" kern="0" dirty="0">
              <a:solidFill>
                <a:prstClr val="black"/>
              </a:solidFill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1543" name="図 1542">
            <a:extLst>
              <a:ext uri="{FF2B5EF4-FFF2-40B4-BE49-F238E27FC236}">
                <a16:creationId xmlns:a16="http://schemas.microsoft.com/office/drawing/2014/main" id="{C101563A-6D2A-CE30-6F21-C9BBF23594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356025" y="5489042"/>
            <a:ext cx="720080" cy="98305"/>
          </a:xfrm>
          <a:prstGeom prst="rect">
            <a:avLst/>
          </a:prstGeom>
        </p:spPr>
      </p:pic>
      <p:pic>
        <p:nvPicPr>
          <p:cNvPr id="1545" name="図 1544">
            <a:extLst>
              <a:ext uri="{FF2B5EF4-FFF2-40B4-BE49-F238E27FC236}">
                <a16:creationId xmlns:a16="http://schemas.microsoft.com/office/drawing/2014/main" id="{8F12A187-14E6-1318-02CC-6F6D0834697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11680" y="5447555"/>
            <a:ext cx="421455" cy="341339"/>
          </a:xfrm>
          <a:prstGeom prst="rect">
            <a:avLst/>
          </a:prstGeom>
        </p:spPr>
      </p:pic>
      <p:sp>
        <p:nvSpPr>
          <p:cNvPr id="1546" name="タイトル 1">
            <a:extLst>
              <a:ext uri="{FF2B5EF4-FFF2-40B4-BE49-F238E27FC236}">
                <a16:creationId xmlns:a16="http://schemas.microsoft.com/office/drawing/2014/main" id="{20FEED2D-5DC6-B5C0-2538-9D0F3B36A7B0}"/>
              </a:ext>
            </a:extLst>
          </p:cNvPr>
          <p:cNvSpPr txBox="1">
            <a:spLocks/>
          </p:cNvSpPr>
          <p:nvPr/>
        </p:nvSpPr>
        <p:spPr bwMode="white">
          <a:xfrm>
            <a:off x="6144679" y="5414254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800">
                <a:solidFill>
                  <a:sysClr val="window" lastClr="FFFFFF"/>
                </a:solidFill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</a:rPr>
              <a:t>11ch</a:t>
            </a:r>
            <a:endParaRPr lang="ja-JP" altLang="en-US" sz="800" dirty="0">
              <a:solidFill>
                <a:sysClr val="window" lastClr="FFFFFF"/>
              </a:solidFill>
              <a:latin typeface="ＤＦＰ極太丸ゴシック体" panose="020F0C00000000000000" pitchFamily="50" charset="-128"/>
              <a:ea typeface="ＤＦＰ極太丸ゴシック体" panose="020F0C00000000000000" pitchFamily="50" charset="-128"/>
            </a:endParaRPr>
          </a:p>
        </p:txBody>
      </p:sp>
      <p:sp>
        <p:nvSpPr>
          <p:cNvPr id="1547" name="サブタイトル 2">
            <a:extLst>
              <a:ext uri="{FF2B5EF4-FFF2-40B4-BE49-F238E27FC236}">
                <a16:creationId xmlns:a16="http://schemas.microsoft.com/office/drawing/2014/main" id="{8E001F75-9442-EAC0-E012-E050831FEE51}"/>
              </a:ext>
            </a:extLst>
          </p:cNvPr>
          <p:cNvSpPr txBox="1">
            <a:spLocks/>
          </p:cNvSpPr>
          <p:nvPr/>
        </p:nvSpPr>
        <p:spPr bwMode="gray">
          <a:xfrm>
            <a:off x="4576554" y="5390747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情報玉手箱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早起き情報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    QVC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飯能市役所インフォメーション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伊勢美し国から 大台ヶ原周遊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　　　　　　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横手アートフェス◇玉手箱</a:t>
            </a: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なすのミートソース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85838"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生活通販情報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ショップチャンネル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</a:t>
            </a: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ゴーゴーのりものタウン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(kids station)</a:t>
            </a: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16:45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エネル原人 今もヤヨイに生きる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ゴルフへ行こう女子プロ篇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もっと奥武蔵 横手アートフェス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姫木平ハイキングコース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4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釣るテレ キッズとサビキ？編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defRPr/>
            </a:pPr>
            <a:r>
              <a:rPr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飯能まつり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再放送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21:30   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大賞受賞作品</a:t>
            </a:r>
            <a:endParaRPr lang="en-US" altLang="ja-JP" sz="11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地元発見伝 忘れないでカックンちゃん 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1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 ケーブルワン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                 ◇助手席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48" name="直線コネクタ 1547">
            <a:extLst>
              <a:ext uri="{FF2B5EF4-FFF2-40B4-BE49-F238E27FC236}">
                <a16:creationId xmlns:a16="http://schemas.microsoft.com/office/drawing/2014/main" id="{96EDDFBC-CD7A-B171-25D2-BB687FF4568B}"/>
              </a:ext>
            </a:extLst>
          </p:cNvPr>
          <p:cNvCxnSpPr>
            <a:cxnSpLocks/>
          </p:cNvCxnSpPr>
          <p:nvPr/>
        </p:nvCxnSpPr>
        <p:spPr>
          <a:xfrm flipH="1">
            <a:off x="4987960" y="5963394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549" name="図 1548">
            <a:extLst>
              <a:ext uri="{FF2B5EF4-FFF2-40B4-BE49-F238E27FC236}">
                <a16:creationId xmlns:a16="http://schemas.microsoft.com/office/drawing/2014/main" id="{E3D23918-00F4-565C-E104-61789363C00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2446">
            <a:off x="6458805" y="8738074"/>
            <a:ext cx="320403" cy="336695"/>
          </a:xfrm>
          <a:prstGeom prst="rect">
            <a:avLst/>
          </a:prstGeom>
        </p:spPr>
      </p:pic>
      <p:sp>
        <p:nvSpPr>
          <p:cNvPr id="1550" name="正方形/長方形 1549">
            <a:extLst>
              <a:ext uri="{FF2B5EF4-FFF2-40B4-BE49-F238E27FC236}">
                <a16:creationId xmlns:a16="http://schemas.microsoft.com/office/drawing/2014/main" id="{E03833CE-F3AA-C572-A636-004A76B9DBD6}"/>
              </a:ext>
            </a:extLst>
          </p:cNvPr>
          <p:cNvSpPr/>
          <p:nvPr/>
        </p:nvSpPr>
        <p:spPr>
          <a:xfrm rot="20631920">
            <a:off x="4476436" y="549872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51" name="テキスト ボックス 1550">
            <a:extLst>
              <a:ext uri="{FF2B5EF4-FFF2-40B4-BE49-F238E27FC236}">
                <a16:creationId xmlns:a16="http://schemas.microsoft.com/office/drawing/2014/main" id="{9B83F6C4-13D0-97D7-2E6D-79E2166D7C62}"/>
              </a:ext>
            </a:extLst>
          </p:cNvPr>
          <p:cNvSpPr txBox="1"/>
          <p:nvPr/>
        </p:nvSpPr>
        <p:spPr>
          <a:xfrm>
            <a:off x="4922895" y="8669982"/>
            <a:ext cx="1675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番組の最後にはプレゼントの告知もあります！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srgbClr val="333333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どしどしご応募くださいネ！</a:t>
            </a:r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endParaRPr kumimoji="1" lang="en-US" altLang="ja-JP" sz="600" dirty="0">
              <a:solidFill>
                <a:srgbClr val="333333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582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11466</TotalTime>
  <Words>1503</Words>
  <Application>Microsoft Office PowerPoint</Application>
  <PresentationFormat>A4 210 x 297 mm</PresentationFormat>
  <Paragraphs>284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ＤＦＰ極太丸ゴシック体</vt:lpstr>
      <vt:lpstr>HGP創英角ﾎﾟｯﾌﾟ体</vt:lpstr>
      <vt:lpstr>メイリオ</vt:lpstr>
      <vt:lpstr>游ゴシック</vt:lpstr>
      <vt:lpstr>游ゴシック Light</vt:lpstr>
      <vt:lpstr>Aharoni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富夫 大島</dc:creator>
  <cp:lastModifiedBy>sawai@tv-hanno.co.jp</cp:lastModifiedBy>
  <cp:revision>388</cp:revision>
  <cp:lastPrinted>2022-11-09T02:29:28Z</cp:lastPrinted>
  <dcterms:created xsi:type="dcterms:W3CDTF">2020-06-23T01:14:44Z</dcterms:created>
  <dcterms:modified xsi:type="dcterms:W3CDTF">2022-11-09T02:31:30Z</dcterms:modified>
</cp:coreProperties>
</file>