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4660"/>
  </p:normalViewPr>
  <p:slideViewPr>
    <p:cSldViewPr snapToGrid="0">
      <p:cViewPr>
        <p:scale>
          <a:sx n="125" d="100"/>
          <a:sy n="125" d="100"/>
        </p:scale>
        <p:origin x="2196" y="-2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44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31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19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608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747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75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251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4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44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710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88345-4C38-4FDE-AD96-5BEFB022A124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682E0-79DD-468C-BAB0-52453D7B74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99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44C75D7C-1EF8-40BD-BB5B-28492B651D5F}"/>
              </a:ext>
            </a:extLst>
          </p:cNvPr>
          <p:cNvSpPr/>
          <p:nvPr/>
        </p:nvSpPr>
        <p:spPr>
          <a:xfrm>
            <a:off x="707367" y="217457"/>
            <a:ext cx="5658928" cy="54472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26" name="図 225">
            <a:extLst>
              <a:ext uri="{FF2B5EF4-FFF2-40B4-BE49-F238E27FC236}">
                <a16:creationId xmlns:a16="http://schemas.microsoft.com/office/drawing/2014/main" id="{2CA3F683-BF04-4BE9-AF3C-19934A3B5D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742" y="301874"/>
            <a:ext cx="2824228" cy="373077"/>
          </a:xfrm>
          <a:prstGeom prst="rect">
            <a:avLst/>
          </a:prstGeom>
        </p:spPr>
      </p:pic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D85A90C2-3410-4A73-8E78-477910B6EE1E}"/>
              </a:ext>
            </a:extLst>
          </p:cNvPr>
          <p:cNvSpPr txBox="1"/>
          <p:nvPr/>
        </p:nvSpPr>
        <p:spPr>
          <a:xfrm>
            <a:off x="4046153" y="23177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n-ea"/>
              </a:rPr>
              <a:t>プログラムガイド</a:t>
            </a:r>
          </a:p>
        </p:txBody>
      </p:sp>
      <p:sp>
        <p:nvSpPr>
          <p:cNvPr id="228" name="テキスト ボックス 227">
            <a:extLst>
              <a:ext uri="{FF2B5EF4-FFF2-40B4-BE49-F238E27FC236}">
                <a16:creationId xmlns:a16="http://schemas.microsoft.com/office/drawing/2014/main" id="{3A02D712-0487-428F-962F-373DCED94AE9}"/>
              </a:ext>
            </a:extLst>
          </p:cNvPr>
          <p:cNvSpPr txBox="1"/>
          <p:nvPr/>
        </p:nvSpPr>
        <p:spPr>
          <a:xfrm>
            <a:off x="4378285" y="495820"/>
            <a:ext cx="2422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+mj-ea"/>
                <a:ea typeface="+mj-ea"/>
              </a:rPr>
              <a:t>4</a:t>
            </a:r>
            <a:r>
              <a:rPr kumimoji="1" lang="ja-JP" altLang="en-US" sz="1200" b="1" dirty="0">
                <a:latin typeface="+mj-ea"/>
                <a:ea typeface="+mj-ea"/>
              </a:rPr>
              <a:t>月</a:t>
            </a:r>
            <a:r>
              <a:rPr kumimoji="1" lang="en-US" altLang="ja-JP" sz="1200" b="1" dirty="0">
                <a:latin typeface="+mj-ea"/>
                <a:ea typeface="+mj-ea"/>
              </a:rPr>
              <a:t>16</a:t>
            </a:r>
            <a:r>
              <a:rPr kumimoji="1" lang="ja-JP" altLang="en-US" sz="1200" b="1" dirty="0">
                <a:latin typeface="+mj-ea"/>
                <a:ea typeface="+mj-ea"/>
              </a:rPr>
              <a:t>日</a:t>
            </a:r>
            <a:r>
              <a:rPr kumimoji="1" lang="en-US" altLang="ja-JP" sz="1200" b="1" dirty="0">
                <a:latin typeface="+mj-ea"/>
                <a:ea typeface="+mj-ea"/>
              </a:rPr>
              <a:t>(</a:t>
            </a:r>
            <a:r>
              <a:rPr kumimoji="1" lang="ja-JP" altLang="en-US" sz="1200" b="1" dirty="0">
                <a:latin typeface="+mj-ea"/>
                <a:ea typeface="+mj-ea"/>
              </a:rPr>
              <a:t>土</a:t>
            </a:r>
            <a:r>
              <a:rPr kumimoji="1" lang="en-US" altLang="ja-JP" sz="1200" b="1" dirty="0">
                <a:latin typeface="+mj-ea"/>
                <a:ea typeface="+mj-ea"/>
              </a:rPr>
              <a:t>)</a:t>
            </a:r>
            <a:r>
              <a:rPr kumimoji="1" lang="ja-JP" altLang="en-US" sz="1200" b="1" dirty="0">
                <a:latin typeface="+mj-ea"/>
                <a:ea typeface="+mj-ea"/>
              </a:rPr>
              <a:t>～</a:t>
            </a:r>
            <a:r>
              <a:rPr kumimoji="1" lang="en-US" altLang="ja-JP" sz="1200" b="1" dirty="0">
                <a:latin typeface="+mj-ea"/>
                <a:ea typeface="+mj-ea"/>
              </a:rPr>
              <a:t>4</a:t>
            </a:r>
            <a:r>
              <a:rPr kumimoji="1" lang="ja-JP" altLang="en-US" sz="1200" b="1" dirty="0">
                <a:latin typeface="+mj-ea"/>
                <a:ea typeface="+mj-ea"/>
              </a:rPr>
              <a:t>月</a:t>
            </a:r>
            <a:r>
              <a:rPr kumimoji="1" lang="en-US" altLang="ja-JP" sz="1200" b="1" dirty="0">
                <a:latin typeface="+mj-ea"/>
                <a:ea typeface="+mj-ea"/>
              </a:rPr>
              <a:t>22</a:t>
            </a:r>
            <a:r>
              <a:rPr kumimoji="1" lang="ja-JP" altLang="en-US" sz="1200" b="1" dirty="0">
                <a:latin typeface="+mj-ea"/>
                <a:ea typeface="+mj-ea"/>
              </a:rPr>
              <a:t>日</a:t>
            </a:r>
            <a:r>
              <a:rPr kumimoji="1" lang="en-US" altLang="ja-JP" sz="1200" b="1" dirty="0">
                <a:latin typeface="+mj-ea"/>
                <a:ea typeface="+mj-ea"/>
              </a:rPr>
              <a:t>(</a:t>
            </a:r>
            <a:r>
              <a:rPr kumimoji="1" lang="ja-JP" altLang="en-US" sz="1200" b="1" dirty="0">
                <a:latin typeface="+mj-ea"/>
                <a:ea typeface="+mj-ea"/>
              </a:rPr>
              <a:t>金</a:t>
            </a:r>
            <a:r>
              <a:rPr kumimoji="1" lang="en-US" altLang="ja-JP" sz="1200" b="1" dirty="0">
                <a:latin typeface="+mj-ea"/>
                <a:ea typeface="+mj-ea"/>
              </a:rPr>
              <a:t>)</a:t>
            </a:r>
            <a:endParaRPr kumimoji="1" lang="ja-JP" altLang="en-US" sz="1200" b="1" dirty="0">
              <a:latin typeface="+mj-ea"/>
              <a:ea typeface="+mj-ea"/>
            </a:endParaRPr>
          </a:p>
        </p:txBody>
      </p:sp>
      <p:pic>
        <p:nvPicPr>
          <p:cNvPr id="230" name="図 229">
            <a:extLst>
              <a:ext uri="{FF2B5EF4-FFF2-40B4-BE49-F238E27FC236}">
                <a16:creationId xmlns:a16="http://schemas.microsoft.com/office/drawing/2014/main" id="{4E9AC290-0C54-4A60-8B4A-62F542C919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32" y="-172294"/>
            <a:ext cx="908052" cy="1191162"/>
          </a:xfrm>
          <a:prstGeom prst="rect">
            <a:avLst/>
          </a:prstGeom>
        </p:spPr>
      </p:pic>
      <p:pic>
        <p:nvPicPr>
          <p:cNvPr id="1025" name="Picture 1">
            <a:extLst>
              <a:ext uri="{FF2B5EF4-FFF2-40B4-BE49-F238E27FC236}">
                <a16:creationId xmlns:a16="http://schemas.microsoft.com/office/drawing/2014/main" id="{D5B9F0A2-5F25-45B2-B7AF-3EF5D7A32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26BEB22-A7C3-4A28-95FC-47CE653F3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4694C230-7E3B-4FB7-93E2-7C8888777370}"/>
              </a:ext>
            </a:extLst>
          </p:cNvPr>
          <p:cNvSpPr/>
          <p:nvPr/>
        </p:nvSpPr>
        <p:spPr>
          <a:xfrm>
            <a:off x="507281" y="4927960"/>
            <a:ext cx="1778238" cy="10141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C0666B68-5492-440D-BA1F-348E38E7DA8D}"/>
              </a:ext>
            </a:extLst>
          </p:cNvPr>
          <p:cNvSpPr/>
          <p:nvPr/>
        </p:nvSpPr>
        <p:spPr>
          <a:xfrm>
            <a:off x="499378" y="2083420"/>
            <a:ext cx="1780939" cy="10215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C6A6064D-E1F0-445A-A1FA-0786D6622A3D}"/>
              </a:ext>
            </a:extLst>
          </p:cNvPr>
          <p:cNvSpPr/>
          <p:nvPr/>
        </p:nvSpPr>
        <p:spPr>
          <a:xfrm>
            <a:off x="505728" y="2715245"/>
            <a:ext cx="1780939" cy="10215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E7925BD4-192A-4A60-B01A-E875F9223956}"/>
              </a:ext>
            </a:extLst>
          </p:cNvPr>
          <p:cNvSpPr/>
          <p:nvPr/>
        </p:nvSpPr>
        <p:spPr>
          <a:xfrm>
            <a:off x="495643" y="3231338"/>
            <a:ext cx="1780939" cy="10215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3" name="正方形/長方形 172">
            <a:extLst>
              <a:ext uri="{FF2B5EF4-FFF2-40B4-BE49-F238E27FC236}">
                <a16:creationId xmlns:a16="http://schemas.microsoft.com/office/drawing/2014/main" id="{A2372251-7EC5-45B3-A37E-A8A34A8DFF4B}"/>
              </a:ext>
            </a:extLst>
          </p:cNvPr>
          <p:cNvSpPr/>
          <p:nvPr/>
        </p:nvSpPr>
        <p:spPr>
          <a:xfrm>
            <a:off x="503971" y="4076862"/>
            <a:ext cx="1775408" cy="101416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4" name="角丸四角形 3">
            <a:extLst>
              <a:ext uri="{FF2B5EF4-FFF2-40B4-BE49-F238E27FC236}">
                <a16:creationId xmlns:a16="http://schemas.microsoft.com/office/drawing/2014/main" id="{EEC65721-367A-4156-B9D4-A7E4ECAF8A14}"/>
              </a:ext>
            </a:extLst>
          </p:cNvPr>
          <p:cNvSpPr/>
          <p:nvPr/>
        </p:nvSpPr>
        <p:spPr>
          <a:xfrm>
            <a:off x="281062" y="1070436"/>
            <a:ext cx="1917409" cy="270434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番　組　表</a:t>
            </a: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5" name="雲 174">
            <a:extLst>
              <a:ext uri="{FF2B5EF4-FFF2-40B4-BE49-F238E27FC236}">
                <a16:creationId xmlns:a16="http://schemas.microsoft.com/office/drawing/2014/main" id="{050FD5DE-91F9-4B51-8FA6-8408C873F2B6}"/>
              </a:ext>
            </a:extLst>
          </p:cNvPr>
          <p:cNvSpPr/>
          <p:nvPr/>
        </p:nvSpPr>
        <p:spPr>
          <a:xfrm rot="20971925">
            <a:off x="268981" y="1070351"/>
            <a:ext cx="642190" cy="299051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sp>
        <p:nvSpPr>
          <p:cNvPr id="176" name="正方形/長方形 175">
            <a:extLst>
              <a:ext uri="{FF2B5EF4-FFF2-40B4-BE49-F238E27FC236}">
                <a16:creationId xmlns:a16="http://schemas.microsoft.com/office/drawing/2014/main" id="{8F3CF2AF-EDF5-48E7-A76F-8F2C01100F28}"/>
              </a:ext>
            </a:extLst>
          </p:cNvPr>
          <p:cNvSpPr/>
          <p:nvPr/>
        </p:nvSpPr>
        <p:spPr>
          <a:xfrm>
            <a:off x="501141" y="4715235"/>
            <a:ext cx="1778238" cy="10141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7" name="正方形/長方形 176">
            <a:extLst>
              <a:ext uri="{FF2B5EF4-FFF2-40B4-BE49-F238E27FC236}">
                <a16:creationId xmlns:a16="http://schemas.microsoft.com/office/drawing/2014/main" id="{2DDED418-E36E-4087-BBA3-173C24B682DE}"/>
              </a:ext>
            </a:extLst>
          </p:cNvPr>
          <p:cNvSpPr/>
          <p:nvPr/>
        </p:nvSpPr>
        <p:spPr>
          <a:xfrm>
            <a:off x="501141" y="3972389"/>
            <a:ext cx="1775441" cy="9219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8" name="正方形/長方形 177">
            <a:extLst>
              <a:ext uri="{FF2B5EF4-FFF2-40B4-BE49-F238E27FC236}">
                <a16:creationId xmlns:a16="http://schemas.microsoft.com/office/drawing/2014/main" id="{06577FAB-2037-4C07-B753-28A60F5B547D}"/>
              </a:ext>
            </a:extLst>
          </p:cNvPr>
          <p:cNvSpPr/>
          <p:nvPr/>
        </p:nvSpPr>
        <p:spPr>
          <a:xfrm>
            <a:off x="502564" y="3870358"/>
            <a:ext cx="1776814" cy="9219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96B390E8-750B-4F20-9494-34B36FEC8091}"/>
              </a:ext>
            </a:extLst>
          </p:cNvPr>
          <p:cNvSpPr/>
          <p:nvPr/>
        </p:nvSpPr>
        <p:spPr>
          <a:xfrm>
            <a:off x="507428" y="3764029"/>
            <a:ext cx="1771950" cy="9884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7FA74708-C2F9-4E19-B3B5-80D155F96521}"/>
              </a:ext>
            </a:extLst>
          </p:cNvPr>
          <p:cNvSpPr/>
          <p:nvPr/>
        </p:nvSpPr>
        <p:spPr>
          <a:xfrm>
            <a:off x="503970" y="3028538"/>
            <a:ext cx="1786512" cy="10285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1" name="正方形/長方形 180">
            <a:extLst>
              <a:ext uri="{FF2B5EF4-FFF2-40B4-BE49-F238E27FC236}">
                <a16:creationId xmlns:a16="http://schemas.microsoft.com/office/drawing/2014/main" id="{47C751E5-7E46-4E5B-A77B-90622DD4A67F}"/>
              </a:ext>
            </a:extLst>
          </p:cNvPr>
          <p:cNvSpPr/>
          <p:nvPr/>
        </p:nvSpPr>
        <p:spPr>
          <a:xfrm>
            <a:off x="506484" y="2506081"/>
            <a:ext cx="1770098" cy="9884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4DBA0FA9-0144-437F-9407-A9FAB6BE0769}"/>
              </a:ext>
            </a:extLst>
          </p:cNvPr>
          <p:cNvSpPr/>
          <p:nvPr/>
        </p:nvSpPr>
        <p:spPr>
          <a:xfrm>
            <a:off x="501143" y="1865217"/>
            <a:ext cx="1789370" cy="10362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3" name="正方形/長方形 182">
            <a:extLst>
              <a:ext uri="{FF2B5EF4-FFF2-40B4-BE49-F238E27FC236}">
                <a16:creationId xmlns:a16="http://schemas.microsoft.com/office/drawing/2014/main" id="{D83947B9-50A2-46D4-AB4E-10536155ED94}"/>
              </a:ext>
            </a:extLst>
          </p:cNvPr>
          <p:cNvSpPr/>
          <p:nvPr/>
        </p:nvSpPr>
        <p:spPr>
          <a:xfrm>
            <a:off x="505653" y="2613171"/>
            <a:ext cx="1781014" cy="9225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D9DC46D9-E3B9-45EC-BAD7-E3F229BA7C7C}"/>
              </a:ext>
            </a:extLst>
          </p:cNvPr>
          <p:cNvSpPr/>
          <p:nvPr/>
        </p:nvSpPr>
        <p:spPr>
          <a:xfrm>
            <a:off x="504990" y="2826075"/>
            <a:ext cx="1774388" cy="98764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A634681C-3B84-4816-8BA3-7635C9B3E4EA}"/>
              </a:ext>
            </a:extLst>
          </p:cNvPr>
          <p:cNvSpPr/>
          <p:nvPr/>
        </p:nvSpPr>
        <p:spPr>
          <a:xfrm>
            <a:off x="505728" y="1972295"/>
            <a:ext cx="1780939" cy="10215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EB96935C-B13F-4510-8667-7178574C28B8}"/>
              </a:ext>
            </a:extLst>
          </p:cNvPr>
          <p:cNvSpPr/>
          <p:nvPr/>
        </p:nvSpPr>
        <p:spPr>
          <a:xfrm>
            <a:off x="501141" y="1549831"/>
            <a:ext cx="1789373" cy="9614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7" name="正方形/長方形 186">
            <a:extLst>
              <a:ext uri="{FF2B5EF4-FFF2-40B4-BE49-F238E27FC236}">
                <a16:creationId xmlns:a16="http://schemas.microsoft.com/office/drawing/2014/main" id="{53A3B0AE-D7A6-491C-A3A5-E779FB259441}"/>
              </a:ext>
            </a:extLst>
          </p:cNvPr>
          <p:cNvSpPr/>
          <p:nvPr/>
        </p:nvSpPr>
        <p:spPr bwMode="gray">
          <a:xfrm>
            <a:off x="501142" y="1659606"/>
            <a:ext cx="1789370" cy="919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88" name="図 187">
            <a:extLst>
              <a:ext uri="{FF2B5EF4-FFF2-40B4-BE49-F238E27FC236}">
                <a16:creationId xmlns:a16="http://schemas.microsoft.com/office/drawing/2014/main" id="{46CF1632-5696-4C62-A836-3E6B8F37420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939081" y="1083133"/>
            <a:ext cx="720080" cy="98305"/>
          </a:xfrm>
          <a:prstGeom prst="rect">
            <a:avLst/>
          </a:prstGeom>
        </p:spPr>
      </p:pic>
      <p:cxnSp>
        <p:nvCxnSpPr>
          <p:cNvPr id="189" name="直線コネクタ 188">
            <a:extLst>
              <a:ext uri="{FF2B5EF4-FFF2-40B4-BE49-F238E27FC236}">
                <a16:creationId xmlns:a16="http://schemas.microsoft.com/office/drawing/2014/main" id="{3C8F1D3F-FB73-43C7-BA55-2A40B08A160A}"/>
              </a:ext>
            </a:extLst>
          </p:cNvPr>
          <p:cNvCxnSpPr>
            <a:cxnSpLocks/>
          </p:cNvCxnSpPr>
          <p:nvPr/>
        </p:nvCxnSpPr>
        <p:spPr>
          <a:xfrm>
            <a:off x="501141" y="1529543"/>
            <a:ext cx="932" cy="3740999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pic>
        <p:nvPicPr>
          <p:cNvPr id="190" name="図 189">
            <a:extLst>
              <a:ext uri="{FF2B5EF4-FFF2-40B4-BE49-F238E27FC236}">
                <a16:creationId xmlns:a16="http://schemas.microsoft.com/office/drawing/2014/main" id="{FBAE7D02-D1F7-4574-B0D1-580E299ED14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793655" y="1035636"/>
            <a:ext cx="367730" cy="291600"/>
          </a:xfrm>
          <a:prstGeom prst="rect">
            <a:avLst/>
          </a:prstGeom>
        </p:spPr>
      </p:pic>
      <p:sp>
        <p:nvSpPr>
          <p:cNvPr id="191" name="タイトル 1">
            <a:extLst>
              <a:ext uri="{FF2B5EF4-FFF2-40B4-BE49-F238E27FC236}">
                <a16:creationId xmlns:a16="http://schemas.microsoft.com/office/drawing/2014/main" id="{5C6D20E7-AEF3-4768-8CA9-546F84913D71}"/>
              </a:ext>
            </a:extLst>
          </p:cNvPr>
          <p:cNvSpPr txBox="1">
            <a:spLocks/>
          </p:cNvSpPr>
          <p:nvPr/>
        </p:nvSpPr>
        <p:spPr bwMode="white">
          <a:xfrm>
            <a:off x="1616989" y="1052447"/>
            <a:ext cx="692004" cy="25200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  <a:cs typeface="+mj-cs"/>
              </a:rPr>
              <a:t>11ch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ＤＦＰ極太丸ゴシック体" panose="020F0C00000000000000" pitchFamily="50" charset="-128"/>
              <a:ea typeface="ＤＦＰ極太丸ゴシック体" panose="020F0C00000000000000" pitchFamily="50" charset="-128"/>
              <a:cs typeface="+mj-cs"/>
            </a:endParaRPr>
          </a:p>
        </p:txBody>
      </p:sp>
      <p:sp>
        <p:nvSpPr>
          <p:cNvPr id="192" name="サブタイトル 2">
            <a:extLst>
              <a:ext uri="{FF2B5EF4-FFF2-40B4-BE49-F238E27FC236}">
                <a16:creationId xmlns:a16="http://schemas.microsoft.com/office/drawing/2014/main" id="{6B0D8658-C4A3-471E-8B74-2D6E4D86AB57}"/>
              </a:ext>
            </a:extLst>
          </p:cNvPr>
          <p:cNvSpPr txBox="1">
            <a:spLocks/>
          </p:cNvSpPr>
          <p:nvPr/>
        </p:nvSpPr>
        <p:spPr bwMode="gray">
          <a:xfrm>
            <a:off x="74564" y="1024879"/>
            <a:ext cx="2204814" cy="4245663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5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番組内容は告知なく変更になる場合がございます。ご了承ください。</a:t>
            </a:r>
            <a:endParaRPr kumimoji="1" lang="en-US" altLang="ja-JP" sz="2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  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 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7:00 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ごきげん体操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7:05   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7:15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日本神話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葦原中国の平定 前編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7:30   (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新井さんの畑で       ◇玉手箱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(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◇玉手箱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8:00   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8:30     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   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アニマルプラ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ディスカバリー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11:00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木らとあそぼう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11:30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ディズニーチャンネル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   (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新井さんの畑で       ◇玉手箱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(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◇玉手箱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   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     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飯能市役所インフォメーション  ◇助手席 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14:15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切干大根春野菜パスタ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彩の国テレビ情報局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月号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     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毎日笑顔 パクパク酵母くん</a:t>
            </a:r>
            <a:endParaRPr kumimoji="1" lang="en-US" altLang="ja-JP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16:30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木らとあそぼう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由利本荘市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あいラブせんりゅう「こつこつ」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爆旅道中記 御所浦島の化石採集 後篇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   (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新井さんの畑で       ◇玉手箱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(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◇玉手箱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 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19:00   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  ◇助手席 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19:15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小浅間山③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19:30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OSK</a:t>
            </a:r>
            <a:r>
              <a:rPr kumimoji="1" lang="en-US" altLang="ja-JP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</a:t>
            </a:r>
            <a:r>
              <a:rPr kumimoji="1" lang="en-US" altLang="ja-JP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新選組⑧</a:t>
            </a:r>
            <a:r>
              <a:rPr kumimoji="1" lang="en-US" altLang="ja-JP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24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サリエリ＆モーツァルト</a:t>
            </a:r>
            <a:endParaRPr kumimoji="1" lang="en-US" altLang="ja-JP" sz="24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横浜ミストリー 鶴見川治水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20:30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全国中学生ハンドボール選手権男子決勝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21:50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フィットネス 首回りヨガ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 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飯能市役所インフォ◇助手席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endParaRPr kumimoji="1" lang="en-US" altLang="ja-JP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22:15</a:t>
            </a: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日本神話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葦原中国の平定 前編</a:t>
            </a:r>
            <a:endParaRPr kumimoji="1" lang="en-US" altLang="ja-JP" sz="2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22:30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彩の国テレビ情報局</a:t>
            </a:r>
            <a:r>
              <a:rPr kumimoji="1" lang="en-US" altLang="ja-JP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月号</a:t>
            </a:r>
            <a:endParaRPr kumimoji="1" lang="en-US" altLang="ja-JP" sz="28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23:00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 ショップチャンネル</a:t>
            </a:r>
            <a:endParaRPr kumimoji="1" lang="en-US" altLang="ja-JP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3" name="正方形/長方形 192">
            <a:extLst>
              <a:ext uri="{FF2B5EF4-FFF2-40B4-BE49-F238E27FC236}">
                <a16:creationId xmlns:a16="http://schemas.microsoft.com/office/drawing/2014/main" id="{C369A5FE-D509-40BA-ACAD-E9B43D94B0F6}"/>
              </a:ext>
            </a:extLst>
          </p:cNvPr>
          <p:cNvSpPr/>
          <p:nvPr/>
        </p:nvSpPr>
        <p:spPr>
          <a:xfrm rot="20968163">
            <a:off x="131573" y="1091749"/>
            <a:ext cx="9166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土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17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4" name="正方形/長方形 193">
            <a:extLst>
              <a:ext uri="{FF2B5EF4-FFF2-40B4-BE49-F238E27FC236}">
                <a16:creationId xmlns:a16="http://schemas.microsoft.com/office/drawing/2014/main" id="{CCD8F6D1-75F3-417F-875C-0D82AB7C29B7}"/>
              </a:ext>
            </a:extLst>
          </p:cNvPr>
          <p:cNvSpPr/>
          <p:nvPr/>
        </p:nvSpPr>
        <p:spPr>
          <a:xfrm>
            <a:off x="2743645" y="4425349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513BF76E-CA9F-4EEC-BF65-8E7C97C36BEC}"/>
              </a:ext>
            </a:extLst>
          </p:cNvPr>
          <p:cNvSpPr/>
          <p:nvPr/>
        </p:nvSpPr>
        <p:spPr>
          <a:xfrm>
            <a:off x="2734127" y="4847656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96" name="Picture 2">
            <a:extLst>
              <a:ext uri="{FF2B5EF4-FFF2-40B4-BE49-F238E27FC236}">
                <a16:creationId xmlns:a16="http://schemas.microsoft.com/office/drawing/2014/main" id="{6A5ADE22-75D8-4EB0-AA24-F62D1CC770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919" y="3680793"/>
            <a:ext cx="1809536" cy="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7" name="Picture 2">
            <a:extLst>
              <a:ext uri="{FF2B5EF4-FFF2-40B4-BE49-F238E27FC236}">
                <a16:creationId xmlns:a16="http://schemas.microsoft.com/office/drawing/2014/main" id="{2D8075D2-BA60-4BA7-8D41-BFB504657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692" y="4211280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8" name="Picture 2">
            <a:extLst>
              <a:ext uri="{FF2B5EF4-FFF2-40B4-BE49-F238E27FC236}">
                <a16:creationId xmlns:a16="http://schemas.microsoft.com/office/drawing/2014/main" id="{BC6301EA-7944-4C90-B9AB-28DFED39E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223" y="3567624"/>
            <a:ext cx="1813231" cy="10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9" name="雲 198">
            <a:extLst>
              <a:ext uri="{FF2B5EF4-FFF2-40B4-BE49-F238E27FC236}">
                <a16:creationId xmlns:a16="http://schemas.microsoft.com/office/drawing/2014/main" id="{071FAC62-5186-4081-86C9-198F8C50B171}"/>
              </a:ext>
            </a:extLst>
          </p:cNvPr>
          <p:cNvSpPr/>
          <p:nvPr/>
        </p:nvSpPr>
        <p:spPr>
          <a:xfrm rot="21258007">
            <a:off x="2437553" y="1136012"/>
            <a:ext cx="561934" cy="234524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200" name="Picture 2">
            <a:extLst>
              <a:ext uri="{FF2B5EF4-FFF2-40B4-BE49-F238E27FC236}">
                <a16:creationId xmlns:a16="http://schemas.microsoft.com/office/drawing/2014/main" id="{3864F08F-8135-48A1-BD19-5E1935D596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58" y="2654066"/>
            <a:ext cx="1814075" cy="10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3" name="正方形/長方形 232">
            <a:extLst>
              <a:ext uri="{FF2B5EF4-FFF2-40B4-BE49-F238E27FC236}">
                <a16:creationId xmlns:a16="http://schemas.microsoft.com/office/drawing/2014/main" id="{D42024EB-1DFA-4521-8EAD-70FC12A76727}"/>
              </a:ext>
            </a:extLst>
          </p:cNvPr>
          <p:cNvSpPr/>
          <p:nvPr/>
        </p:nvSpPr>
        <p:spPr>
          <a:xfrm>
            <a:off x="2736056" y="1817961"/>
            <a:ext cx="1815624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4" name="正方形/長方形 233">
            <a:extLst>
              <a:ext uri="{FF2B5EF4-FFF2-40B4-BE49-F238E27FC236}">
                <a16:creationId xmlns:a16="http://schemas.microsoft.com/office/drawing/2014/main" id="{B0EB2024-9C46-4265-B865-83E8806561AF}"/>
              </a:ext>
            </a:extLst>
          </p:cNvPr>
          <p:cNvSpPr/>
          <p:nvPr/>
        </p:nvSpPr>
        <p:spPr>
          <a:xfrm>
            <a:off x="2734126" y="2020897"/>
            <a:ext cx="1817467" cy="1075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5" name="正方形/長方形 234">
            <a:extLst>
              <a:ext uri="{FF2B5EF4-FFF2-40B4-BE49-F238E27FC236}">
                <a16:creationId xmlns:a16="http://schemas.microsoft.com/office/drawing/2014/main" id="{DC17A490-D328-44FF-9513-EBCDA258AFDA}"/>
              </a:ext>
            </a:extLst>
          </p:cNvPr>
          <p:cNvSpPr/>
          <p:nvPr/>
        </p:nvSpPr>
        <p:spPr>
          <a:xfrm>
            <a:off x="2736318" y="2353573"/>
            <a:ext cx="1809053" cy="970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6" name="正方形/長方形 235">
            <a:extLst>
              <a:ext uri="{FF2B5EF4-FFF2-40B4-BE49-F238E27FC236}">
                <a16:creationId xmlns:a16="http://schemas.microsoft.com/office/drawing/2014/main" id="{9925B63F-5F86-47DA-A655-D34375A78BD2}"/>
              </a:ext>
            </a:extLst>
          </p:cNvPr>
          <p:cNvSpPr/>
          <p:nvPr/>
        </p:nvSpPr>
        <p:spPr>
          <a:xfrm>
            <a:off x="2739223" y="2850958"/>
            <a:ext cx="1806148" cy="10196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7" name="正方形/長方形 236">
            <a:extLst>
              <a:ext uri="{FF2B5EF4-FFF2-40B4-BE49-F238E27FC236}">
                <a16:creationId xmlns:a16="http://schemas.microsoft.com/office/drawing/2014/main" id="{6DDBBCBA-4624-4EA2-BA06-3CA886DA23B7}"/>
              </a:ext>
            </a:extLst>
          </p:cNvPr>
          <p:cNvSpPr/>
          <p:nvPr/>
        </p:nvSpPr>
        <p:spPr>
          <a:xfrm>
            <a:off x="2736056" y="2549836"/>
            <a:ext cx="1810024" cy="970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8" name="正方形/長方形 237">
            <a:extLst>
              <a:ext uri="{FF2B5EF4-FFF2-40B4-BE49-F238E27FC236}">
                <a16:creationId xmlns:a16="http://schemas.microsoft.com/office/drawing/2014/main" id="{07F28012-1CE0-460A-A13E-D7E5396A85B0}"/>
              </a:ext>
            </a:extLst>
          </p:cNvPr>
          <p:cNvSpPr/>
          <p:nvPr/>
        </p:nvSpPr>
        <p:spPr>
          <a:xfrm>
            <a:off x="2732666" y="2242055"/>
            <a:ext cx="1817467" cy="1037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39" name="正方形/長方形 238">
            <a:extLst>
              <a:ext uri="{FF2B5EF4-FFF2-40B4-BE49-F238E27FC236}">
                <a16:creationId xmlns:a16="http://schemas.microsoft.com/office/drawing/2014/main" id="{7A2F9149-DFCA-489A-97E2-8C6033DDF878}"/>
              </a:ext>
            </a:extLst>
          </p:cNvPr>
          <p:cNvSpPr/>
          <p:nvPr/>
        </p:nvSpPr>
        <p:spPr>
          <a:xfrm>
            <a:off x="2734169" y="1707791"/>
            <a:ext cx="1814665" cy="1030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0" name="正方形/長方形 239">
            <a:extLst>
              <a:ext uri="{FF2B5EF4-FFF2-40B4-BE49-F238E27FC236}">
                <a16:creationId xmlns:a16="http://schemas.microsoft.com/office/drawing/2014/main" id="{AC54A869-B25F-44CF-B7E7-60AD4F2AF167}"/>
              </a:ext>
            </a:extLst>
          </p:cNvPr>
          <p:cNvSpPr/>
          <p:nvPr/>
        </p:nvSpPr>
        <p:spPr bwMode="gray">
          <a:xfrm>
            <a:off x="2734127" y="1604310"/>
            <a:ext cx="1816865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1" name="角丸四角形 3">
            <a:extLst>
              <a:ext uri="{FF2B5EF4-FFF2-40B4-BE49-F238E27FC236}">
                <a16:creationId xmlns:a16="http://schemas.microsoft.com/office/drawing/2014/main" id="{5F10A3D0-41F2-452B-8995-95FC01CDF931}"/>
              </a:ext>
            </a:extLst>
          </p:cNvPr>
          <p:cNvSpPr/>
          <p:nvPr/>
        </p:nvSpPr>
        <p:spPr>
          <a:xfrm>
            <a:off x="2436046" y="1090396"/>
            <a:ext cx="1963473" cy="306553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番　組　表</a:t>
            </a: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2" name="雲 241">
            <a:extLst>
              <a:ext uri="{FF2B5EF4-FFF2-40B4-BE49-F238E27FC236}">
                <a16:creationId xmlns:a16="http://schemas.microsoft.com/office/drawing/2014/main" id="{248E7120-CDBA-47A8-9CF9-E4DC0498BB04}"/>
              </a:ext>
            </a:extLst>
          </p:cNvPr>
          <p:cNvSpPr/>
          <p:nvPr/>
        </p:nvSpPr>
        <p:spPr>
          <a:xfrm rot="20971925">
            <a:off x="2451413" y="1105384"/>
            <a:ext cx="587292" cy="264178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243" name="図 242">
            <a:extLst>
              <a:ext uri="{FF2B5EF4-FFF2-40B4-BE49-F238E27FC236}">
                <a16:creationId xmlns:a16="http://schemas.microsoft.com/office/drawing/2014/main" id="{7E39D34B-33D3-41FA-90E0-0F33ACD5F5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057742" y="1123608"/>
            <a:ext cx="720080" cy="98305"/>
          </a:xfrm>
          <a:prstGeom prst="rect">
            <a:avLst/>
          </a:prstGeom>
        </p:spPr>
      </p:pic>
      <p:pic>
        <p:nvPicPr>
          <p:cNvPr id="244" name="図 243">
            <a:extLst>
              <a:ext uri="{FF2B5EF4-FFF2-40B4-BE49-F238E27FC236}">
                <a16:creationId xmlns:a16="http://schemas.microsoft.com/office/drawing/2014/main" id="{D5AB9681-4E75-4866-9FD0-5792420D944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957847" y="1075771"/>
            <a:ext cx="421455" cy="341339"/>
          </a:xfrm>
          <a:prstGeom prst="rect">
            <a:avLst/>
          </a:prstGeom>
        </p:spPr>
      </p:pic>
      <p:sp>
        <p:nvSpPr>
          <p:cNvPr id="245" name="タイトル 1">
            <a:extLst>
              <a:ext uri="{FF2B5EF4-FFF2-40B4-BE49-F238E27FC236}">
                <a16:creationId xmlns:a16="http://schemas.microsoft.com/office/drawing/2014/main" id="{7DC8ADCF-2BF7-4BE1-AE5C-F40D3CBAAF5D}"/>
              </a:ext>
            </a:extLst>
          </p:cNvPr>
          <p:cNvSpPr txBox="1">
            <a:spLocks/>
          </p:cNvSpPr>
          <p:nvPr/>
        </p:nvSpPr>
        <p:spPr bwMode="white">
          <a:xfrm>
            <a:off x="3890846" y="1042470"/>
            <a:ext cx="551047" cy="3588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  <a:cs typeface="+mj-cs"/>
              </a:rPr>
              <a:t>11ch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ＤＦＰ極太丸ゴシック体" panose="020F0C00000000000000" pitchFamily="50" charset="-128"/>
              <a:ea typeface="ＤＦＰ極太丸ゴシック体" panose="020F0C00000000000000" pitchFamily="50" charset="-128"/>
              <a:cs typeface="+mj-cs"/>
            </a:endParaRPr>
          </a:p>
        </p:txBody>
      </p:sp>
      <p:sp>
        <p:nvSpPr>
          <p:cNvPr id="246" name="サブタイトル 2">
            <a:extLst>
              <a:ext uri="{FF2B5EF4-FFF2-40B4-BE49-F238E27FC236}">
                <a16:creationId xmlns:a16="http://schemas.microsoft.com/office/drawing/2014/main" id="{27263958-1267-4930-ACB3-C30854766FB1}"/>
              </a:ext>
            </a:extLst>
          </p:cNvPr>
          <p:cNvSpPr txBox="1">
            <a:spLocks/>
          </p:cNvSpPr>
          <p:nvPr/>
        </p:nvSpPr>
        <p:spPr bwMode="gray">
          <a:xfrm>
            <a:off x="2322721" y="1018963"/>
            <a:ext cx="2228272" cy="4254078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ごきげん体操 ◇飯能市役所インフォ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7:15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情報玉手箱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早起き情報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ゴミ収集日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8:00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飯能市役所インフォメーション　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9:10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日本神話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葦原中国の平定 前編    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◇体操　　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街コロ 奥武蔵小の卒業式          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10:30    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     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    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飯能市役所インフォメーション◇助手席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14:15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切干大根春野菜パスタ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「毎日笑顔」パクパク酵母くん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ショップチャンネル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知っチャオマイタウン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狭山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木らとあそぼう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由利本荘市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0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あいラブせんりゅう「こつこつ」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飯能市役所インフォメーション◇助手席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18:15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      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19:15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小浅間山③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彩の国テレビ情報局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月号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横浜ミストリー 鶴見川治水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全国中学生ハンドボール選手権男子決勝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21:50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フィットネス 首回りヨガ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飯能市役所インフォメーション◇助手席  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22:15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週間いるま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入間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23:15    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47" name="直線コネクタ 246">
            <a:extLst>
              <a:ext uri="{FF2B5EF4-FFF2-40B4-BE49-F238E27FC236}">
                <a16:creationId xmlns:a16="http://schemas.microsoft.com/office/drawing/2014/main" id="{822E2662-4FCF-4616-9AA4-B1C86B25F03C}"/>
              </a:ext>
            </a:extLst>
          </p:cNvPr>
          <p:cNvCxnSpPr>
            <a:cxnSpLocks/>
          </p:cNvCxnSpPr>
          <p:nvPr/>
        </p:nvCxnSpPr>
        <p:spPr>
          <a:xfrm flipH="1">
            <a:off x="2734127" y="1604310"/>
            <a:ext cx="5354" cy="367795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48" name="正方形/長方形 247">
            <a:extLst>
              <a:ext uri="{FF2B5EF4-FFF2-40B4-BE49-F238E27FC236}">
                <a16:creationId xmlns:a16="http://schemas.microsoft.com/office/drawing/2014/main" id="{3D396025-749C-4EC7-8FBF-95BAA7BBEBF7}"/>
              </a:ext>
            </a:extLst>
          </p:cNvPr>
          <p:cNvSpPr/>
          <p:nvPr/>
        </p:nvSpPr>
        <p:spPr>
          <a:xfrm rot="20631920">
            <a:off x="2237426" y="1133730"/>
            <a:ext cx="11198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ja-JP" altLang="en-US" sz="600" b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9" name="テキスト ボックス 248">
            <a:extLst>
              <a:ext uri="{FF2B5EF4-FFF2-40B4-BE49-F238E27FC236}">
                <a16:creationId xmlns:a16="http://schemas.microsoft.com/office/drawing/2014/main" id="{601496E8-D864-4C33-843D-73480E2673EA}"/>
              </a:ext>
            </a:extLst>
          </p:cNvPr>
          <p:cNvSpPr txBox="1"/>
          <p:nvPr/>
        </p:nvSpPr>
        <p:spPr>
          <a:xfrm>
            <a:off x="2524956" y="3840097"/>
            <a:ext cx="1916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吾野の空に卒業生たちの</a:t>
            </a:r>
            <a:endParaRPr kumimoji="1" lang="en-US" altLang="ja-JP" sz="6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清々しいお別れの唄声が響きます！</a:t>
            </a:r>
            <a:endParaRPr kumimoji="1" lang="en-US" altLang="ja-JP" sz="6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250" name="図 249">
            <a:extLst>
              <a:ext uri="{FF2B5EF4-FFF2-40B4-BE49-F238E27FC236}">
                <a16:creationId xmlns:a16="http://schemas.microsoft.com/office/drawing/2014/main" id="{BD376CC4-1865-4363-B125-964B454346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91143">
            <a:off x="4134307" y="3782022"/>
            <a:ext cx="352690" cy="360997"/>
          </a:xfrm>
          <a:prstGeom prst="rect">
            <a:avLst/>
          </a:prstGeom>
        </p:spPr>
      </p:pic>
      <p:sp>
        <p:nvSpPr>
          <p:cNvPr id="276" name="正方形/長方形 275">
            <a:extLst>
              <a:ext uri="{FF2B5EF4-FFF2-40B4-BE49-F238E27FC236}">
                <a16:creationId xmlns:a16="http://schemas.microsoft.com/office/drawing/2014/main" id="{1B0CC74C-52A1-418B-89C0-651546E3D4E1}"/>
              </a:ext>
            </a:extLst>
          </p:cNvPr>
          <p:cNvSpPr/>
          <p:nvPr/>
        </p:nvSpPr>
        <p:spPr>
          <a:xfrm>
            <a:off x="472885" y="8389019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77" name="正方形/長方形 276">
            <a:extLst>
              <a:ext uri="{FF2B5EF4-FFF2-40B4-BE49-F238E27FC236}">
                <a16:creationId xmlns:a16="http://schemas.microsoft.com/office/drawing/2014/main" id="{BAB8D3B5-C61C-4B68-A309-6D2B687E7385}"/>
              </a:ext>
            </a:extLst>
          </p:cNvPr>
          <p:cNvSpPr/>
          <p:nvPr/>
        </p:nvSpPr>
        <p:spPr>
          <a:xfrm>
            <a:off x="463367" y="9236776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278" name="Picture 2">
            <a:extLst>
              <a:ext uri="{FF2B5EF4-FFF2-40B4-BE49-F238E27FC236}">
                <a16:creationId xmlns:a16="http://schemas.microsoft.com/office/drawing/2014/main" id="{EC0C32E8-AA87-4B21-8812-C4777EA54A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59" y="8069913"/>
            <a:ext cx="1809536" cy="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9" name="Picture 2">
            <a:extLst>
              <a:ext uri="{FF2B5EF4-FFF2-40B4-BE49-F238E27FC236}">
                <a16:creationId xmlns:a16="http://schemas.microsoft.com/office/drawing/2014/main" id="{998F526D-EA11-41CF-895D-EB8BEEA7E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32" y="8174950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0" name="Picture 2">
            <a:extLst>
              <a:ext uri="{FF2B5EF4-FFF2-40B4-BE49-F238E27FC236}">
                <a16:creationId xmlns:a16="http://schemas.microsoft.com/office/drawing/2014/main" id="{89816F3B-C24B-426B-BDCC-345FA9903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63" y="7956744"/>
            <a:ext cx="1813231" cy="10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1" name="雲 280">
            <a:extLst>
              <a:ext uri="{FF2B5EF4-FFF2-40B4-BE49-F238E27FC236}">
                <a16:creationId xmlns:a16="http://schemas.microsoft.com/office/drawing/2014/main" id="{9FA5DAA3-0559-4A90-8CE4-83E9B76E90C4}"/>
              </a:ext>
            </a:extLst>
          </p:cNvPr>
          <p:cNvSpPr/>
          <p:nvPr/>
        </p:nvSpPr>
        <p:spPr>
          <a:xfrm rot="21258007">
            <a:off x="166793" y="5525132"/>
            <a:ext cx="561934" cy="234524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282" name="Picture 2">
            <a:extLst>
              <a:ext uri="{FF2B5EF4-FFF2-40B4-BE49-F238E27FC236}">
                <a16:creationId xmlns:a16="http://schemas.microsoft.com/office/drawing/2014/main" id="{F43B6683-399C-4A6F-91A3-760FF3CB1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98" y="7043186"/>
            <a:ext cx="1814075" cy="10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3" name="正方形/長方形 282">
            <a:extLst>
              <a:ext uri="{FF2B5EF4-FFF2-40B4-BE49-F238E27FC236}">
                <a16:creationId xmlns:a16="http://schemas.microsoft.com/office/drawing/2014/main" id="{B2E78C00-3323-44E1-B9A5-3E95DD53A32F}"/>
              </a:ext>
            </a:extLst>
          </p:cNvPr>
          <p:cNvSpPr/>
          <p:nvPr/>
        </p:nvSpPr>
        <p:spPr>
          <a:xfrm>
            <a:off x="465296" y="6207081"/>
            <a:ext cx="1815624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4" name="正方形/長方形 283">
            <a:extLst>
              <a:ext uri="{FF2B5EF4-FFF2-40B4-BE49-F238E27FC236}">
                <a16:creationId xmlns:a16="http://schemas.microsoft.com/office/drawing/2014/main" id="{83093EDA-2A4E-45D6-9D73-243301806C37}"/>
              </a:ext>
            </a:extLst>
          </p:cNvPr>
          <p:cNvSpPr/>
          <p:nvPr/>
        </p:nvSpPr>
        <p:spPr>
          <a:xfrm>
            <a:off x="463366" y="6410017"/>
            <a:ext cx="1817467" cy="1075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5" name="正方形/長方形 284">
            <a:extLst>
              <a:ext uri="{FF2B5EF4-FFF2-40B4-BE49-F238E27FC236}">
                <a16:creationId xmlns:a16="http://schemas.microsoft.com/office/drawing/2014/main" id="{47B5BEE6-02D7-4FF6-ACC7-0306FCDB82B0}"/>
              </a:ext>
            </a:extLst>
          </p:cNvPr>
          <p:cNvSpPr/>
          <p:nvPr/>
        </p:nvSpPr>
        <p:spPr>
          <a:xfrm>
            <a:off x="465558" y="6742693"/>
            <a:ext cx="1809053" cy="970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6" name="正方形/長方形 285">
            <a:extLst>
              <a:ext uri="{FF2B5EF4-FFF2-40B4-BE49-F238E27FC236}">
                <a16:creationId xmlns:a16="http://schemas.microsoft.com/office/drawing/2014/main" id="{D7AE609D-7828-4B96-9AF8-4D63A350A82A}"/>
              </a:ext>
            </a:extLst>
          </p:cNvPr>
          <p:cNvSpPr/>
          <p:nvPr/>
        </p:nvSpPr>
        <p:spPr>
          <a:xfrm>
            <a:off x="468463" y="7240078"/>
            <a:ext cx="1806148" cy="10196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7" name="正方形/長方形 286">
            <a:extLst>
              <a:ext uri="{FF2B5EF4-FFF2-40B4-BE49-F238E27FC236}">
                <a16:creationId xmlns:a16="http://schemas.microsoft.com/office/drawing/2014/main" id="{23021C7D-8CF1-4C9C-8BC1-050713E8A724}"/>
              </a:ext>
            </a:extLst>
          </p:cNvPr>
          <p:cNvSpPr/>
          <p:nvPr/>
        </p:nvSpPr>
        <p:spPr>
          <a:xfrm>
            <a:off x="465296" y="6938956"/>
            <a:ext cx="1810024" cy="970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8" name="正方形/長方形 287">
            <a:extLst>
              <a:ext uri="{FF2B5EF4-FFF2-40B4-BE49-F238E27FC236}">
                <a16:creationId xmlns:a16="http://schemas.microsoft.com/office/drawing/2014/main" id="{84B1FBA9-4B8E-4782-983E-C75E2EC28AA8}"/>
              </a:ext>
            </a:extLst>
          </p:cNvPr>
          <p:cNvSpPr/>
          <p:nvPr/>
        </p:nvSpPr>
        <p:spPr>
          <a:xfrm>
            <a:off x="461906" y="6631175"/>
            <a:ext cx="1817467" cy="1037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89" name="正方形/長方形 288">
            <a:extLst>
              <a:ext uri="{FF2B5EF4-FFF2-40B4-BE49-F238E27FC236}">
                <a16:creationId xmlns:a16="http://schemas.microsoft.com/office/drawing/2014/main" id="{26EF7987-7622-4216-BA95-AB369396B0FC}"/>
              </a:ext>
            </a:extLst>
          </p:cNvPr>
          <p:cNvSpPr/>
          <p:nvPr/>
        </p:nvSpPr>
        <p:spPr>
          <a:xfrm>
            <a:off x="463409" y="6096911"/>
            <a:ext cx="1814665" cy="1030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0" name="正方形/長方形 289">
            <a:extLst>
              <a:ext uri="{FF2B5EF4-FFF2-40B4-BE49-F238E27FC236}">
                <a16:creationId xmlns:a16="http://schemas.microsoft.com/office/drawing/2014/main" id="{2051DCD2-AA36-4C11-8E3B-227E3100AB7E}"/>
              </a:ext>
            </a:extLst>
          </p:cNvPr>
          <p:cNvSpPr/>
          <p:nvPr/>
        </p:nvSpPr>
        <p:spPr bwMode="gray">
          <a:xfrm>
            <a:off x="463367" y="5993430"/>
            <a:ext cx="1816865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1" name="角丸四角形 3">
            <a:extLst>
              <a:ext uri="{FF2B5EF4-FFF2-40B4-BE49-F238E27FC236}">
                <a16:creationId xmlns:a16="http://schemas.microsoft.com/office/drawing/2014/main" id="{DA47FFA2-5106-4862-BD46-16DCB64120D4}"/>
              </a:ext>
            </a:extLst>
          </p:cNvPr>
          <p:cNvSpPr/>
          <p:nvPr/>
        </p:nvSpPr>
        <p:spPr>
          <a:xfrm>
            <a:off x="165286" y="5479516"/>
            <a:ext cx="1963473" cy="306553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番　組　表</a:t>
            </a: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92" name="雲 291">
            <a:extLst>
              <a:ext uri="{FF2B5EF4-FFF2-40B4-BE49-F238E27FC236}">
                <a16:creationId xmlns:a16="http://schemas.microsoft.com/office/drawing/2014/main" id="{B897DEFD-67D8-4535-AF82-82F62B4EEFD9}"/>
              </a:ext>
            </a:extLst>
          </p:cNvPr>
          <p:cNvSpPr/>
          <p:nvPr/>
        </p:nvSpPr>
        <p:spPr>
          <a:xfrm rot="20971925">
            <a:off x="180653" y="5494504"/>
            <a:ext cx="587292" cy="264178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293" name="図 292">
            <a:extLst>
              <a:ext uri="{FF2B5EF4-FFF2-40B4-BE49-F238E27FC236}">
                <a16:creationId xmlns:a16="http://schemas.microsoft.com/office/drawing/2014/main" id="{7BBC65B5-D766-423F-A176-D9DD7CCE6C3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786982" y="5512728"/>
            <a:ext cx="720080" cy="98305"/>
          </a:xfrm>
          <a:prstGeom prst="rect">
            <a:avLst/>
          </a:prstGeom>
        </p:spPr>
      </p:pic>
      <p:pic>
        <p:nvPicPr>
          <p:cNvPr id="294" name="図 293">
            <a:extLst>
              <a:ext uri="{FF2B5EF4-FFF2-40B4-BE49-F238E27FC236}">
                <a16:creationId xmlns:a16="http://schemas.microsoft.com/office/drawing/2014/main" id="{080DDF0B-EEF3-4D85-9EF3-B31515AB2B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687087" y="5464891"/>
            <a:ext cx="421455" cy="341339"/>
          </a:xfrm>
          <a:prstGeom prst="rect">
            <a:avLst/>
          </a:prstGeom>
        </p:spPr>
      </p:pic>
      <p:sp>
        <p:nvSpPr>
          <p:cNvPr id="295" name="タイトル 1">
            <a:extLst>
              <a:ext uri="{FF2B5EF4-FFF2-40B4-BE49-F238E27FC236}">
                <a16:creationId xmlns:a16="http://schemas.microsoft.com/office/drawing/2014/main" id="{219E2093-BF9B-4301-89DB-367177DDAD52}"/>
              </a:ext>
            </a:extLst>
          </p:cNvPr>
          <p:cNvSpPr txBox="1">
            <a:spLocks/>
          </p:cNvSpPr>
          <p:nvPr/>
        </p:nvSpPr>
        <p:spPr bwMode="white">
          <a:xfrm>
            <a:off x="1620086" y="5431590"/>
            <a:ext cx="551047" cy="3588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  <a:cs typeface="+mj-cs"/>
              </a:rPr>
              <a:t>11ch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ＤＦＰ極太丸ゴシック体" panose="020F0C00000000000000" pitchFamily="50" charset="-128"/>
              <a:ea typeface="ＤＦＰ極太丸ゴシック体" panose="020F0C00000000000000" pitchFamily="50" charset="-128"/>
              <a:cs typeface="+mj-cs"/>
            </a:endParaRPr>
          </a:p>
        </p:txBody>
      </p:sp>
      <p:sp>
        <p:nvSpPr>
          <p:cNvPr id="296" name="サブタイトル 2">
            <a:extLst>
              <a:ext uri="{FF2B5EF4-FFF2-40B4-BE49-F238E27FC236}">
                <a16:creationId xmlns:a16="http://schemas.microsoft.com/office/drawing/2014/main" id="{FE34AF57-C9F1-488A-9748-6C29A5980642}"/>
              </a:ext>
            </a:extLst>
          </p:cNvPr>
          <p:cNvSpPr txBox="1">
            <a:spLocks/>
          </p:cNvSpPr>
          <p:nvPr/>
        </p:nvSpPr>
        <p:spPr bwMode="gray">
          <a:xfrm>
            <a:off x="51961" y="5408083"/>
            <a:ext cx="2228272" cy="4254078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ごきげん体操 ◇飯能市役所インフォ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7:15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情報玉手箱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早起き情報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ゴミ収集日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8:00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飯能市役所インフォメーション　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9:10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日本神話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葦原中国の平定 前編    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◇体操　　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街コロ 奥武蔵小の卒業式          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10:30    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     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    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飯能市役所インフォメーション◇助手席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14:15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切干大根春野菜パスタ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「毎日笑顔」パクパク酵母くん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ショップチャンネル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知っチャオマイタウン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狭山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木らとあそぼう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由利本荘市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0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あいラブせんりゅう「こつこつ」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飯能市役所インフォメーション◇助手席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18:15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      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19:15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小浅間山③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彩の国テレビ情報局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月号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横浜ミストリー 鶴見川治水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全国中学生ハンドボール選手権男子決勝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21:50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フィットネス 首回りヨガ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飯能市役所インフォメーション◇助手席  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22:15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週間いるま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入間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23:15    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297" name="直線コネクタ 296">
            <a:extLst>
              <a:ext uri="{FF2B5EF4-FFF2-40B4-BE49-F238E27FC236}">
                <a16:creationId xmlns:a16="http://schemas.microsoft.com/office/drawing/2014/main" id="{19282F90-7CBB-48E9-8539-04BA35ACDB2D}"/>
              </a:ext>
            </a:extLst>
          </p:cNvPr>
          <p:cNvCxnSpPr>
            <a:cxnSpLocks/>
          </p:cNvCxnSpPr>
          <p:nvPr/>
        </p:nvCxnSpPr>
        <p:spPr>
          <a:xfrm flipH="1">
            <a:off x="463367" y="5993430"/>
            <a:ext cx="5354" cy="367795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98" name="正方形/長方形 297">
            <a:extLst>
              <a:ext uri="{FF2B5EF4-FFF2-40B4-BE49-F238E27FC236}">
                <a16:creationId xmlns:a16="http://schemas.microsoft.com/office/drawing/2014/main" id="{68764CC9-2913-4AF4-B74C-50925D900C7D}"/>
              </a:ext>
            </a:extLst>
          </p:cNvPr>
          <p:cNvSpPr/>
          <p:nvPr/>
        </p:nvSpPr>
        <p:spPr>
          <a:xfrm rot="20631920">
            <a:off x="-33334" y="5522850"/>
            <a:ext cx="11198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9" name="テキスト ボックス 298">
            <a:extLst>
              <a:ext uri="{FF2B5EF4-FFF2-40B4-BE49-F238E27FC236}">
                <a16:creationId xmlns:a16="http://schemas.microsoft.com/office/drawing/2014/main" id="{CC35D043-AACD-48E2-B949-4277660ADCE1}"/>
              </a:ext>
            </a:extLst>
          </p:cNvPr>
          <p:cNvSpPr txBox="1"/>
          <p:nvPr/>
        </p:nvSpPr>
        <p:spPr>
          <a:xfrm>
            <a:off x="234148" y="8716796"/>
            <a:ext cx="1916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沖縄と茨城の中学生が対決！</a:t>
            </a:r>
            <a:endParaRPr kumimoji="1" lang="en-US" altLang="ja-JP" sz="6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ハンドボールファンでなくても楽しめます！</a:t>
            </a:r>
            <a:endParaRPr kumimoji="1" lang="en-US" altLang="ja-JP" sz="6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00" name="図 299">
            <a:extLst>
              <a:ext uri="{FF2B5EF4-FFF2-40B4-BE49-F238E27FC236}">
                <a16:creationId xmlns:a16="http://schemas.microsoft.com/office/drawing/2014/main" id="{6D1EB272-F574-4AF3-82D2-FCA3B8F9DF9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91143">
            <a:off x="1780806" y="8869809"/>
            <a:ext cx="352690" cy="360997"/>
          </a:xfrm>
          <a:prstGeom prst="rect">
            <a:avLst/>
          </a:prstGeom>
        </p:spPr>
      </p:pic>
      <p:sp>
        <p:nvSpPr>
          <p:cNvPr id="301" name="正方形/長方形 300">
            <a:extLst>
              <a:ext uri="{FF2B5EF4-FFF2-40B4-BE49-F238E27FC236}">
                <a16:creationId xmlns:a16="http://schemas.microsoft.com/office/drawing/2014/main" id="{993C7285-7926-424B-9D45-41A67643750F}"/>
              </a:ext>
            </a:extLst>
          </p:cNvPr>
          <p:cNvSpPr/>
          <p:nvPr/>
        </p:nvSpPr>
        <p:spPr>
          <a:xfrm>
            <a:off x="2743645" y="8844946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2" name="正方形/長方形 301">
            <a:extLst>
              <a:ext uri="{FF2B5EF4-FFF2-40B4-BE49-F238E27FC236}">
                <a16:creationId xmlns:a16="http://schemas.microsoft.com/office/drawing/2014/main" id="{1A039ECF-8667-4B87-B106-3EB124692A0F}"/>
              </a:ext>
            </a:extLst>
          </p:cNvPr>
          <p:cNvSpPr/>
          <p:nvPr/>
        </p:nvSpPr>
        <p:spPr>
          <a:xfrm>
            <a:off x="2734127" y="9267253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303" name="Picture 2">
            <a:extLst>
              <a:ext uri="{FF2B5EF4-FFF2-40B4-BE49-F238E27FC236}">
                <a16:creationId xmlns:a16="http://schemas.microsoft.com/office/drawing/2014/main" id="{96D5C235-6E8F-4A16-BC61-0480352F1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919" y="8519494"/>
            <a:ext cx="1809536" cy="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4" name="Picture 2">
            <a:extLst>
              <a:ext uri="{FF2B5EF4-FFF2-40B4-BE49-F238E27FC236}">
                <a16:creationId xmlns:a16="http://schemas.microsoft.com/office/drawing/2014/main" id="{B4EFFF24-B097-49D3-AAD7-6355FB6C93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692" y="8626110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5" name="Picture 2">
            <a:extLst>
              <a:ext uri="{FF2B5EF4-FFF2-40B4-BE49-F238E27FC236}">
                <a16:creationId xmlns:a16="http://schemas.microsoft.com/office/drawing/2014/main" id="{D1098B2F-032C-4068-B2B8-7012B29EE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223" y="8406326"/>
            <a:ext cx="1813231" cy="10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6" name="雲 305">
            <a:extLst>
              <a:ext uri="{FF2B5EF4-FFF2-40B4-BE49-F238E27FC236}">
                <a16:creationId xmlns:a16="http://schemas.microsoft.com/office/drawing/2014/main" id="{5DF8FFE6-41FF-4F73-AF28-EEAB8D8BD8DA}"/>
              </a:ext>
            </a:extLst>
          </p:cNvPr>
          <p:cNvSpPr/>
          <p:nvPr/>
        </p:nvSpPr>
        <p:spPr>
          <a:xfrm rot="21258007">
            <a:off x="2437553" y="5517512"/>
            <a:ext cx="561934" cy="234524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307" name="Picture 2">
            <a:extLst>
              <a:ext uri="{FF2B5EF4-FFF2-40B4-BE49-F238E27FC236}">
                <a16:creationId xmlns:a16="http://schemas.microsoft.com/office/drawing/2014/main" id="{5850A381-0BAB-49C6-A447-A4E67539C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758" y="7035566"/>
            <a:ext cx="1814075" cy="10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8" name="正方形/長方形 307">
            <a:extLst>
              <a:ext uri="{FF2B5EF4-FFF2-40B4-BE49-F238E27FC236}">
                <a16:creationId xmlns:a16="http://schemas.microsoft.com/office/drawing/2014/main" id="{3F7FFE58-7F4C-43A9-9C56-A3BEEDC0A35F}"/>
              </a:ext>
            </a:extLst>
          </p:cNvPr>
          <p:cNvSpPr/>
          <p:nvPr/>
        </p:nvSpPr>
        <p:spPr>
          <a:xfrm>
            <a:off x="2736056" y="6199461"/>
            <a:ext cx="1815624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9" name="正方形/長方形 308">
            <a:extLst>
              <a:ext uri="{FF2B5EF4-FFF2-40B4-BE49-F238E27FC236}">
                <a16:creationId xmlns:a16="http://schemas.microsoft.com/office/drawing/2014/main" id="{209CFF4E-368C-49DC-BCCE-4DB2B0544318}"/>
              </a:ext>
            </a:extLst>
          </p:cNvPr>
          <p:cNvSpPr/>
          <p:nvPr/>
        </p:nvSpPr>
        <p:spPr>
          <a:xfrm>
            <a:off x="2734126" y="6402397"/>
            <a:ext cx="1817467" cy="1075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0" name="正方形/長方形 309">
            <a:extLst>
              <a:ext uri="{FF2B5EF4-FFF2-40B4-BE49-F238E27FC236}">
                <a16:creationId xmlns:a16="http://schemas.microsoft.com/office/drawing/2014/main" id="{AB4186F7-A49F-4182-AD53-D97F32243A5D}"/>
              </a:ext>
            </a:extLst>
          </p:cNvPr>
          <p:cNvSpPr/>
          <p:nvPr/>
        </p:nvSpPr>
        <p:spPr>
          <a:xfrm>
            <a:off x="2736318" y="6735073"/>
            <a:ext cx="1809053" cy="970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1" name="正方形/長方形 310">
            <a:extLst>
              <a:ext uri="{FF2B5EF4-FFF2-40B4-BE49-F238E27FC236}">
                <a16:creationId xmlns:a16="http://schemas.microsoft.com/office/drawing/2014/main" id="{266292E5-2511-4ACA-B693-CCD31270ACA1}"/>
              </a:ext>
            </a:extLst>
          </p:cNvPr>
          <p:cNvSpPr/>
          <p:nvPr/>
        </p:nvSpPr>
        <p:spPr>
          <a:xfrm>
            <a:off x="2739223" y="7232458"/>
            <a:ext cx="1806148" cy="10196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2" name="正方形/長方形 311">
            <a:extLst>
              <a:ext uri="{FF2B5EF4-FFF2-40B4-BE49-F238E27FC236}">
                <a16:creationId xmlns:a16="http://schemas.microsoft.com/office/drawing/2014/main" id="{B5FC89EB-08C9-4E1C-A106-179B1825FBCB}"/>
              </a:ext>
            </a:extLst>
          </p:cNvPr>
          <p:cNvSpPr/>
          <p:nvPr/>
        </p:nvSpPr>
        <p:spPr>
          <a:xfrm>
            <a:off x="2736056" y="6931336"/>
            <a:ext cx="1810024" cy="970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3" name="正方形/長方形 312">
            <a:extLst>
              <a:ext uri="{FF2B5EF4-FFF2-40B4-BE49-F238E27FC236}">
                <a16:creationId xmlns:a16="http://schemas.microsoft.com/office/drawing/2014/main" id="{76B212C1-4D55-4623-87F9-C49C496070AB}"/>
              </a:ext>
            </a:extLst>
          </p:cNvPr>
          <p:cNvSpPr/>
          <p:nvPr/>
        </p:nvSpPr>
        <p:spPr>
          <a:xfrm>
            <a:off x="2732666" y="6623555"/>
            <a:ext cx="1817467" cy="1037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4" name="正方形/長方形 313">
            <a:extLst>
              <a:ext uri="{FF2B5EF4-FFF2-40B4-BE49-F238E27FC236}">
                <a16:creationId xmlns:a16="http://schemas.microsoft.com/office/drawing/2014/main" id="{904D022A-4631-404F-ACEE-ABD5A36EC259}"/>
              </a:ext>
            </a:extLst>
          </p:cNvPr>
          <p:cNvSpPr/>
          <p:nvPr/>
        </p:nvSpPr>
        <p:spPr>
          <a:xfrm>
            <a:off x="2734169" y="6089291"/>
            <a:ext cx="1814665" cy="1030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5" name="正方形/長方形 314">
            <a:extLst>
              <a:ext uri="{FF2B5EF4-FFF2-40B4-BE49-F238E27FC236}">
                <a16:creationId xmlns:a16="http://schemas.microsoft.com/office/drawing/2014/main" id="{A6080C67-8C0D-4B05-AEC5-722D2D529432}"/>
              </a:ext>
            </a:extLst>
          </p:cNvPr>
          <p:cNvSpPr/>
          <p:nvPr/>
        </p:nvSpPr>
        <p:spPr bwMode="gray">
          <a:xfrm>
            <a:off x="2734127" y="5985810"/>
            <a:ext cx="1816865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6" name="角丸四角形 3">
            <a:extLst>
              <a:ext uri="{FF2B5EF4-FFF2-40B4-BE49-F238E27FC236}">
                <a16:creationId xmlns:a16="http://schemas.microsoft.com/office/drawing/2014/main" id="{3726D116-B58C-4A58-B635-67A4971515AC}"/>
              </a:ext>
            </a:extLst>
          </p:cNvPr>
          <p:cNvSpPr/>
          <p:nvPr/>
        </p:nvSpPr>
        <p:spPr>
          <a:xfrm>
            <a:off x="2436046" y="5471896"/>
            <a:ext cx="1963473" cy="306553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番　組　表</a:t>
            </a: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7" name="雲 316">
            <a:extLst>
              <a:ext uri="{FF2B5EF4-FFF2-40B4-BE49-F238E27FC236}">
                <a16:creationId xmlns:a16="http://schemas.microsoft.com/office/drawing/2014/main" id="{44EA0AF6-D7C3-488F-BD20-5148CD9AA987}"/>
              </a:ext>
            </a:extLst>
          </p:cNvPr>
          <p:cNvSpPr/>
          <p:nvPr/>
        </p:nvSpPr>
        <p:spPr>
          <a:xfrm rot="20971925">
            <a:off x="2451413" y="5486884"/>
            <a:ext cx="587292" cy="264178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318" name="図 317">
            <a:extLst>
              <a:ext uri="{FF2B5EF4-FFF2-40B4-BE49-F238E27FC236}">
                <a16:creationId xmlns:a16="http://schemas.microsoft.com/office/drawing/2014/main" id="{E8AFF932-F1D3-487D-9874-8EEA232E1C7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057742" y="5505108"/>
            <a:ext cx="720080" cy="98305"/>
          </a:xfrm>
          <a:prstGeom prst="rect">
            <a:avLst/>
          </a:prstGeom>
        </p:spPr>
      </p:pic>
      <p:pic>
        <p:nvPicPr>
          <p:cNvPr id="319" name="図 318">
            <a:extLst>
              <a:ext uri="{FF2B5EF4-FFF2-40B4-BE49-F238E27FC236}">
                <a16:creationId xmlns:a16="http://schemas.microsoft.com/office/drawing/2014/main" id="{DE81BFE3-4978-44D0-8A5A-B7413FA9627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957847" y="5457271"/>
            <a:ext cx="421455" cy="341339"/>
          </a:xfrm>
          <a:prstGeom prst="rect">
            <a:avLst/>
          </a:prstGeom>
        </p:spPr>
      </p:pic>
      <p:sp>
        <p:nvSpPr>
          <p:cNvPr id="320" name="タイトル 1">
            <a:extLst>
              <a:ext uri="{FF2B5EF4-FFF2-40B4-BE49-F238E27FC236}">
                <a16:creationId xmlns:a16="http://schemas.microsoft.com/office/drawing/2014/main" id="{6146C17C-5B90-4F97-87A5-364B50D55CE1}"/>
              </a:ext>
            </a:extLst>
          </p:cNvPr>
          <p:cNvSpPr txBox="1">
            <a:spLocks/>
          </p:cNvSpPr>
          <p:nvPr/>
        </p:nvSpPr>
        <p:spPr bwMode="white">
          <a:xfrm>
            <a:off x="3890846" y="5423970"/>
            <a:ext cx="551047" cy="3588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  <a:cs typeface="+mj-cs"/>
              </a:rPr>
              <a:t>11ch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ＤＦＰ極太丸ゴシック体" panose="020F0C00000000000000" pitchFamily="50" charset="-128"/>
              <a:ea typeface="ＤＦＰ極太丸ゴシック体" panose="020F0C00000000000000" pitchFamily="50" charset="-128"/>
              <a:cs typeface="+mj-cs"/>
            </a:endParaRPr>
          </a:p>
        </p:txBody>
      </p:sp>
      <p:sp>
        <p:nvSpPr>
          <p:cNvPr id="321" name="サブタイトル 2">
            <a:extLst>
              <a:ext uri="{FF2B5EF4-FFF2-40B4-BE49-F238E27FC236}">
                <a16:creationId xmlns:a16="http://schemas.microsoft.com/office/drawing/2014/main" id="{95B55336-7830-4186-B0DF-6B586429AE5C}"/>
              </a:ext>
            </a:extLst>
          </p:cNvPr>
          <p:cNvSpPr txBox="1">
            <a:spLocks/>
          </p:cNvSpPr>
          <p:nvPr/>
        </p:nvSpPr>
        <p:spPr bwMode="gray">
          <a:xfrm>
            <a:off x="2322721" y="5400463"/>
            <a:ext cx="2228272" cy="4254078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ごきげん体操 ◇飯能市役所インフォ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7:15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情報玉手箱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早起き情報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ゴミ収集日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8:00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飯能市役所インフォメーション　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9:10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日本神話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葦原中国の平定 前編    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◇体操　　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街コロ 奥武蔵小の卒業式          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10:30    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     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    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飯能市役所インフォメーション◇助手席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14:15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切干大根春野菜パスタ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「毎日笑顔」パクパク酵母くん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ショップチャンネル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知っチャオマイタウン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狭山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木らとあそぼう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由利本荘市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0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爆旅道中記 御所浦島の化石採集 後篇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飯能市役所インフォメーション◇助手席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18:15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      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19:15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小浅間山③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彩の国テレビ情報局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月号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横浜ミストリー 鶴見川治水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全国中学生ハンドボール選手権男子決勝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21:50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フィットネス 首回りヨガ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飯能市役所インフォメーション◇助手席  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22:15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週間いるま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入間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23:15    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22" name="直線コネクタ 321">
            <a:extLst>
              <a:ext uri="{FF2B5EF4-FFF2-40B4-BE49-F238E27FC236}">
                <a16:creationId xmlns:a16="http://schemas.microsoft.com/office/drawing/2014/main" id="{C56D01AF-DED1-4083-A4DD-A8658350288D}"/>
              </a:ext>
            </a:extLst>
          </p:cNvPr>
          <p:cNvCxnSpPr>
            <a:cxnSpLocks/>
          </p:cNvCxnSpPr>
          <p:nvPr/>
        </p:nvCxnSpPr>
        <p:spPr>
          <a:xfrm flipH="1">
            <a:off x="2734127" y="5985810"/>
            <a:ext cx="5354" cy="367795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323" name="正方形/長方形 322">
            <a:extLst>
              <a:ext uri="{FF2B5EF4-FFF2-40B4-BE49-F238E27FC236}">
                <a16:creationId xmlns:a16="http://schemas.microsoft.com/office/drawing/2014/main" id="{D991D825-AE1F-47B4-81C0-B62672AC80AC}"/>
              </a:ext>
            </a:extLst>
          </p:cNvPr>
          <p:cNvSpPr/>
          <p:nvPr/>
        </p:nvSpPr>
        <p:spPr>
          <a:xfrm rot="20631920">
            <a:off x="2237426" y="5515230"/>
            <a:ext cx="11198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4" name="テキスト ボックス 323">
            <a:extLst>
              <a:ext uri="{FF2B5EF4-FFF2-40B4-BE49-F238E27FC236}">
                <a16:creationId xmlns:a16="http://schemas.microsoft.com/office/drawing/2014/main" id="{0D49D8F6-4E25-486D-8DF6-FED43A5EAABD}"/>
              </a:ext>
            </a:extLst>
          </p:cNvPr>
          <p:cNvSpPr txBox="1"/>
          <p:nvPr/>
        </p:nvSpPr>
        <p:spPr>
          <a:xfrm>
            <a:off x="2459313" y="7449568"/>
            <a:ext cx="1916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カルシムが生の</a:t>
            </a:r>
            <a:r>
              <a:rPr kumimoji="1" lang="en-US" altLang="ja-JP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23</a:t>
            </a:r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倍もある</a:t>
            </a:r>
            <a:endParaRPr kumimoji="1" lang="en-US" altLang="ja-JP" sz="6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切り干し大根を使ったパスタ！</a:t>
            </a:r>
            <a:endParaRPr kumimoji="1" lang="en-US" altLang="ja-JP" sz="6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カルシウム不足にはこれで</a:t>
            </a:r>
            <a:r>
              <a:rPr kumimoji="1" lang="en-US" altLang="ja-JP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OK</a:t>
            </a:r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！</a:t>
            </a:r>
            <a:endParaRPr kumimoji="1" lang="en-US" altLang="ja-JP" sz="6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325" name="図 324">
            <a:extLst>
              <a:ext uri="{FF2B5EF4-FFF2-40B4-BE49-F238E27FC236}">
                <a16:creationId xmlns:a16="http://schemas.microsoft.com/office/drawing/2014/main" id="{228E04C7-107A-4C4F-99F3-E808686505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91143">
            <a:off x="3990025" y="7497547"/>
            <a:ext cx="352690" cy="360997"/>
          </a:xfrm>
          <a:prstGeom prst="rect">
            <a:avLst/>
          </a:prstGeom>
        </p:spPr>
      </p:pic>
      <p:sp>
        <p:nvSpPr>
          <p:cNvPr id="326" name="正方形/長方形 325">
            <a:extLst>
              <a:ext uri="{FF2B5EF4-FFF2-40B4-BE49-F238E27FC236}">
                <a16:creationId xmlns:a16="http://schemas.microsoft.com/office/drawing/2014/main" id="{4EA98A83-7C6A-4D25-B45B-ABABE7085BC9}"/>
              </a:ext>
            </a:extLst>
          </p:cNvPr>
          <p:cNvSpPr/>
          <p:nvPr/>
        </p:nvSpPr>
        <p:spPr>
          <a:xfrm>
            <a:off x="5014405" y="8381399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7" name="正方形/長方形 326">
            <a:extLst>
              <a:ext uri="{FF2B5EF4-FFF2-40B4-BE49-F238E27FC236}">
                <a16:creationId xmlns:a16="http://schemas.microsoft.com/office/drawing/2014/main" id="{B2478B98-B42A-435A-B405-EF3592C59358}"/>
              </a:ext>
            </a:extLst>
          </p:cNvPr>
          <p:cNvSpPr/>
          <p:nvPr/>
        </p:nvSpPr>
        <p:spPr>
          <a:xfrm>
            <a:off x="5004887" y="9229156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328" name="Picture 2">
            <a:extLst>
              <a:ext uri="{FF2B5EF4-FFF2-40B4-BE49-F238E27FC236}">
                <a16:creationId xmlns:a16="http://schemas.microsoft.com/office/drawing/2014/main" id="{1A672025-AF75-4BEB-9BF4-F38835984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679" y="8062293"/>
            <a:ext cx="1809536" cy="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9" name="Picture 2">
            <a:extLst>
              <a:ext uri="{FF2B5EF4-FFF2-40B4-BE49-F238E27FC236}">
                <a16:creationId xmlns:a16="http://schemas.microsoft.com/office/drawing/2014/main" id="{0B0C4AF6-8989-4C7B-AA31-7277D2704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452" y="8167330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0" name="Picture 2">
            <a:extLst>
              <a:ext uri="{FF2B5EF4-FFF2-40B4-BE49-F238E27FC236}">
                <a16:creationId xmlns:a16="http://schemas.microsoft.com/office/drawing/2014/main" id="{75E8B1D5-18FC-4B91-B4F1-6CF0299C6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983" y="7949124"/>
            <a:ext cx="1813231" cy="10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1" name="雲 330">
            <a:extLst>
              <a:ext uri="{FF2B5EF4-FFF2-40B4-BE49-F238E27FC236}">
                <a16:creationId xmlns:a16="http://schemas.microsoft.com/office/drawing/2014/main" id="{96ED48BD-9E3B-460A-84C9-1A355C4E6EBF}"/>
              </a:ext>
            </a:extLst>
          </p:cNvPr>
          <p:cNvSpPr/>
          <p:nvPr/>
        </p:nvSpPr>
        <p:spPr>
          <a:xfrm rot="21258007">
            <a:off x="4708313" y="5517512"/>
            <a:ext cx="561934" cy="234524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332" name="Picture 2">
            <a:extLst>
              <a:ext uri="{FF2B5EF4-FFF2-40B4-BE49-F238E27FC236}">
                <a16:creationId xmlns:a16="http://schemas.microsoft.com/office/drawing/2014/main" id="{A9440D0C-95C6-4D03-B051-66CE37F0E7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518" y="7035566"/>
            <a:ext cx="1814075" cy="10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3" name="正方形/長方形 332">
            <a:extLst>
              <a:ext uri="{FF2B5EF4-FFF2-40B4-BE49-F238E27FC236}">
                <a16:creationId xmlns:a16="http://schemas.microsoft.com/office/drawing/2014/main" id="{09A518FF-1AA0-4BA3-B989-9916F7A40A8D}"/>
              </a:ext>
            </a:extLst>
          </p:cNvPr>
          <p:cNvSpPr/>
          <p:nvPr/>
        </p:nvSpPr>
        <p:spPr>
          <a:xfrm>
            <a:off x="5006816" y="6199461"/>
            <a:ext cx="1815624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4" name="正方形/長方形 333">
            <a:extLst>
              <a:ext uri="{FF2B5EF4-FFF2-40B4-BE49-F238E27FC236}">
                <a16:creationId xmlns:a16="http://schemas.microsoft.com/office/drawing/2014/main" id="{7D58F9D9-C923-46E3-9D95-E13B86132FCD}"/>
              </a:ext>
            </a:extLst>
          </p:cNvPr>
          <p:cNvSpPr/>
          <p:nvPr/>
        </p:nvSpPr>
        <p:spPr>
          <a:xfrm>
            <a:off x="5004886" y="6402397"/>
            <a:ext cx="1817467" cy="1075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5" name="正方形/長方形 334">
            <a:extLst>
              <a:ext uri="{FF2B5EF4-FFF2-40B4-BE49-F238E27FC236}">
                <a16:creationId xmlns:a16="http://schemas.microsoft.com/office/drawing/2014/main" id="{7608F16C-6C31-4C4F-B6E7-1DEAFC6D0CF2}"/>
              </a:ext>
            </a:extLst>
          </p:cNvPr>
          <p:cNvSpPr/>
          <p:nvPr/>
        </p:nvSpPr>
        <p:spPr>
          <a:xfrm>
            <a:off x="5007078" y="6735073"/>
            <a:ext cx="1809053" cy="970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6" name="正方形/長方形 335">
            <a:extLst>
              <a:ext uri="{FF2B5EF4-FFF2-40B4-BE49-F238E27FC236}">
                <a16:creationId xmlns:a16="http://schemas.microsoft.com/office/drawing/2014/main" id="{22845D46-2A7F-4862-85E7-6C8882C98406}"/>
              </a:ext>
            </a:extLst>
          </p:cNvPr>
          <p:cNvSpPr/>
          <p:nvPr/>
        </p:nvSpPr>
        <p:spPr>
          <a:xfrm>
            <a:off x="5009983" y="7232458"/>
            <a:ext cx="1806148" cy="10196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7" name="正方形/長方形 336">
            <a:extLst>
              <a:ext uri="{FF2B5EF4-FFF2-40B4-BE49-F238E27FC236}">
                <a16:creationId xmlns:a16="http://schemas.microsoft.com/office/drawing/2014/main" id="{476E340F-A29F-461D-9143-5F51078DA7E4}"/>
              </a:ext>
            </a:extLst>
          </p:cNvPr>
          <p:cNvSpPr/>
          <p:nvPr/>
        </p:nvSpPr>
        <p:spPr>
          <a:xfrm>
            <a:off x="5006816" y="6931336"/>
            <a:ext cx="1810024" cy="970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8" name="正方形/長方形 337">
            <a:extLst>
              <a:ext uri="{FF2B5EF4-FFF2-40B4-BE49-F238E27FC236}">
                <a16:creationId xmlns:a16="http://schemas.microsoft.com/office/drawing/2014/main" id="{D37D0B9C-C5BE-4851-A1A9-3E0FA144B604}"/>
              </a:ext>
            </a:extLst>
          </p:cNvPr>
          <p:cNvSpPr/>
          <p:nvPr/>
        </p:nvSpPr>
        <p:spPr>
          <a:xfrm>
            <a:off x="5003426" y="6623555"/>
            <a:ext cx="1817467" cy="1037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39" name="正方形/長方形 338">
            <a:extLst>
              <a:ext uri="{FF2B5EF4-FFF2-40B4-BE49-F238E27FC236}">
                <a16:creationId xmlns:a16="http://schemas.microsoft.com/office/drawing/2014/main" id="{4233EF65-2E70-4B28-980B-C1AE30A64DB9}"/>
              </a:ext>
            </a:extLst>
          </p:cNvPr>
          <p:cNvSpPr/>
          <p:nvPr/>
        </p:nvSpPr>
        <p:spPr>
          <a:xfrm>
            <a:off x="5004929" y="6089291"/>
            <a:ext cx="1814665" cy="1030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0" name="正方形/長方形 339">
            <a:extLst>
              <a:ext uri="{FF2B5EF4-FFF2-40B4-BE49-F238E27FC236}">
                <a16:creationId xmlns:a16="http://schemas.microsoft.com/office/drawing/2014/main" id="{3FAAE811-B75E-4E2E-9582-EE0B2CBF09D4}"/>
              </a:ext>
            </a:extLst>
          </p:cNvPr>
          <p:cNvSpPr/>
          <p:nvPr/>
        </p:nvSpPr>
        <p:spPr bwMode="gray">
          <a:xfrm>
            <a:off x="5004887" y="5985810"/>
            <a:ext cx="1816865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1" name="角丸四角形 3">
            <a:extLst>
              <a:ext uri="{FF2B5EF4-FFF2-40B4-BE49-F238E27FC236}">
                <a16:creationId xmlns:a16="http://schemas.microsoft.com/office/drawing/2014/main" id="{785FFB72-BB7C-4A56-8553-82B2B0940969}"/>
              </a:ext>
            </a:extLst>
          </p:cNvPr>
          <p:cNvSpPr/>
          <p:nvPr/>
        </p:nvSpPr>
        <p:spPr>
          <a:xfrm>
            <a:off x="4706806" y="5471896"/>
            <a:ext cx="1963473" cy="306553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番　組　表</a:t>
            </a: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2" name="雲 341">
            <a:extLst>
              <a:ext uri="{FF2B5EF4-FFF2-40B4-BE49-F238E27FC236}">
                <a16:creationId xmlns:a16="http://schemas.microsoft.com/office/drawing/2014/main" id="{3FA6D2D7-CE78-438B-B12D-0D47CCD9190C}"/>
              </a:ext>
            </a:extLst>
          </p:cNvPr>
          <p:cNvSpPr/>
          <p:nvPr/>
        </p:nvSpPr>
        <p:spPr>
          <a:xfrm rot="20971925">
            <a:off x="4722173" y="5486884"/>
            <a:ext cx="587292" cy="264178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343" name="図 342">
            <a:extLst>
              <a:ext uri="{FF2B5EF4-FFF2-40B4-BE49-F238E27FC236}">
                <a16:creationId xmlns:a16="http://schemas.microsoft.com/office/drawing/2014/main" id="{84397FD6-97A7-414C-9C6E-C4A4A3FBB93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328502" y="5505108"/>
            <a:ext cx="720080" cy="98305"/>
          </a:xfrm>
          <a:prstGeom prst="rect">
            <a:avLst/>
          </a:prstGeom>
        </p:spPr>
      </p:pic>
      <p:pic>
        <p:nvPicPr>
          <p:cNvPr id="344" name="図 343">
            <a:extLst>
              <a:ext uri="{FF2B5EF4-FFF2-40B4-BE49-F238E27FC236}">
                <a16:creationId xmlns:a16="http://schemas.microsoft.com/office/drawing/2014/main" id="{D7CDE7FE-AB18-4257-A5E1-EB838726084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8607" y="5457271"/>
            <a:ext cx="421455" cy="341339"/>
          </a:xfrm>
          <a:prstGeom prst="rect">
            <a:avLst/>
          </a:prstGeom>
        </p:spPr>
      </p:pic>
      <p:sp>
        <p:nvSpPr>
          <p:cNvPr id="345" name="タイトル 1">
            <a:extLst>
              <a:ext uri="{FF2B5EF4-FFF2-40B4-BE49-F238E27FC236}">
                <a16:creationId xmlns:a16="http://schemas.microsoft.com/office/drawing/2014/main" id="{3D24908D-8D09-4A6B-8476-9322D9A6ECA1}"/>
              </a:ext>
            </a:extLst>
          </p:cNvPr>
          <p:cNvSpPr txBox="1">
            <a:spLocks/>
          </p:cNvSpPr>
          <p:nvPr/>
        </p:nvSpPr>
        <p:spPr bwMode="white">
          <a:xfrm>
            <a:off x="6161606" y="5423970"/>
            <a:ext cx="551047" cy="3588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  <a:cs typeface="+mj-cs"/>
              </a:rPr>
              <a:t>11ch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ＤＦＰ極太丸ゴシック体" panose="020F0C00000000000000" pitchFamily="50" charset="-128"/>
              <a:ea typeface="ＤＦＰ極太丸ゴシック体" panose="020F0C00000000000000" pitchFamily="50" charset="-128"/>
              <a:cs typeface="+mj-cs"/>
            </a:endParaRPr>
          </a:p>
        </p:txBody>
      </p:sp>
      <p:sp>
        <p:nvSpPr>
          <p:cNvPr id="346" name="サブタイトル 2">
            <a:extLst>
              <a:ext uri="{FF2B5EF4-FFF2-40B4-BE49-F238E27FC236}">
                <a16:creationId xmlns:a16="http://schemas.microsoft.com/office/drawing/2014/main" id="{7ED4C1B0-2679-4747-8C92-0B028FC8AD62}"/>
              </a:ext>
            </a:extLst>
          </p:cNvPr>
          <p:cNvSpPr txBox="1">
            <a:spLocks/>
          </p:cNvSpPr>
          <p:nvPr/>
        </p:nvSpPr>
        <p:spPr bwMode="gray">
          <a:xfrm>
            <a:off x="4593481" y="5400463"/>
            <a:ext cx="2228272" cy="4254078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ごきげん体操 ◇飯能市役所インフォ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7:15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情報玉手箱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早起き情報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ゴミ収集日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8:00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飯能市役所インフォメーション　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9:10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日本神話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葦原中国の平定 前編    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◇体操　　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街コロ 奥武蔵小の卒業式          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10:30    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     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    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飯能市役所インフォメーション◇助手席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14:15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切干大根春野菜パスタ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「毎日笑顔」パクパク酵母くん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ショップチャンネル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知っチャオマイタウン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狭山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木らとあそぼう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由利本荘市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0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あいラブせんりゅう「こつこつ」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飯能市役所インフォメーション◇助手席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18:15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      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19:15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小浅間山③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彩の国テレビ情報局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月号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横浜ミストリー 鶴見川治水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全国中学生ハンドボール選手権男子決勝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21:50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フィットネス 首回りヨガ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飯能市役所インフォメーション◇助手席  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22:15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週間いるま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入間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23:15    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47" name="直線コネクタ 346">
            <a:extLst>
              <a:ext uri="{FF2B5EF4-FFF2-40B4-BE49-F238E27FC236}">
                <a16:creationId xmlns:a16="http://schemas.microsoft.com/office/drawing/2014/main" id="{6186973C-B327-4996-B63A-D9B5A9190C40}"/>
              </a:ext>
            </a:extLst>
          </p:cNvPr>
          <p:cNvCxnSpPr>
            <a:cxnSpLocks/>
          </p:cNvCxnSpPr>
          <p:nvPr/>
        </p:nvCxnSpPr>
        <p:spPr>
          <a:xfrm flipH="1">
            <a:off x="5004887" y="5985810"/>
            <a:ext cx="5354" cy="367795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43" name="正方形/長方形 442">
            <a:extLst>
              <a:ext uri="{FF2B5EF4-FFF2-40B4-BE49-F238E27FC236}">
                <a16:creationId xmlns:a16="http://schemas.microsoft.com/office/drawing/2014/main" id="{DDF9D394-3304-4BCC-9216-982EFA0C2946}"/>
              </a:ext>
            </a:extLst>
          </p:cNvPr>
          <p:cNvSpPr/>
          <p:nvPr/>
        </p:nvSpPr>
        <p:spPr>
          <a:xfrm rot="20631920">
            <a:off x="4508186" y="5522850"/>
            <a:ext cx="11198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4" name="テキスト ボックス 443">
            <a:extLst>
              <a:ext uri="{FF2B5EF4-FFF2-40B4-BE49-F238E27FC236}">
                <a16:creationId xmlns:a16="http://schemas.microsoft.com/office/drawing/2014/main" id="{EA89EF61-A73C-40BF-8A87-9A63952BE055}"/>
              </a:ext>
            </a:extLst>
          </p:cNvPr>
          <p:cNvSpPr txBox="1"/>
          <p:nvPr/>
        </p:nvSpPr>
        <p:spPr>
          <a:xfrm>
            <a:off x="4795716" y="8593951"/>
            <a:ext cx="1916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en-US" altLang="ja-JP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1980</a:t>
            </a:r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年代から開始された鶴見川の治水！</a:t>
            </a:r>
            <a:endParaRPr kumimoji="1" lang="en-US" altLang="ja-JP" sz="6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その先見性の謎に迫ります</a:t>
            </a:r>
            <a:endParaRPr kumimoji="1" lang="en-US" altLang="ja-JP" sz="6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45" name="図 444">
            <a:extLst>
              <a:ext uri="{FF2B5EF4-FFF2-40B4-BE49-F238E27FC236}">
                <a16:creationId xmlns:a16="http://schemas.microsoft.com/office/drawing/2014/main" id="{64ED5DDB-8B68-4B3A-981B-D541E949CFA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91143">
            <a:off x="6390653" y="8643255"/>
            <a:ext cx="352690" cy="360997"/>
          </a:xfrm>
          <a:prstGeom prst="rect">
            <a:avLst/>
          </a:prstGeom>
        </p:spPr>
      </p:pic>
      <p:sp>
        <p:nvSpPr>
          <p:cNvPr id="471" name="正方形/長方形 470">
            <a:extLst>
              <a:ext uri="{FF2B5EF4-FFF2-40B4-BE49-F238E27FC236}">
                <a16:creationId xmlns:a16="http://schemas.microsoft.com/office/drawing/2014/main" id="{979CEFCE-96CC-4D10-B0AD-BC76A72D9DE1}"/>
              </a:ext>
            </a:extLst>
          </p:cNvPr>
          <p:cNvSpPr/>
          <p:nvPr/>
        </p:nvSpPr>
        <p:spPr>
          <a:xfrm>
            <a:off x="5006785" y="4425349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72" name="正方形/長方形 471">
            <a:extLst>
              <a:ext uri="{FF2B5EF4-FFF2-40B4-BE49-F238E27FC236}">
                <a16:creationId xmlns:a16="http://schemas.microsoft.com/office/drawing/2014/main" id="{823DE294-F5A4-42D7-B0BB-A94EF5CC96D7}"/>
              </a:ext>
            </a:extLst>
          </p:cNvPr>
          <p:cNvSpPr/>
          <p:nvPr/>
        </p:nvSpPr>
        <p:spPr>
          <a:xfrm>
            <a:off x="4997267" y="4847656"/>
            <a:ext cx="1814184" cy="9241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473" name="Picture 2">
            <a:extLst>
              <a:ext uri="{FF2B5EF4-FFF2-40B4-BE49-F238E27FC236}">
                <a16:creationId xmlns:a16="http://schemas.microsoft.com/office/drawing/2014/main" id="{A5676AAA-8E02-4807-AE39-E31701634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059" y="3680793"/>
            <a:ext cx="1809536" cy="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4" name="Picture 2">
            <a:extLst>
              <a:ext uri="{FF2B5EF4-FFF2-40B4-BE49-F238E27FC236}">
                <a16:creationId xmlns:a16="http://schemas.microsoft.com/office/drawing/2014/main" id="{30F9ACE1-CDD5-4B2B-A0DB-3224B9B093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8832" y="3787406"/>
            <a:ext cx="1820656" cy="9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5" name="Picture 2">
            <a:extLst>
              <a:ext uri="{FF2B5EF4-FFF2-40B4-BE49-F238E27FC236}">
                <a16:creationId xmlns:a16="http://schemas.microsoft.com/office/drawing/2014/main" id="{0DE96BE6-B9E3-4D1A-927D-84E8329337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363" y="3567624"/>
            <a:ext cx="1813231" cy="10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6" name="雲 475">
            <a:extLst>
              <a:ext uri="{FF2B5EF4-FFF2-40B4-BE49-F238E27FC236}">
                <a16:creationId xmlns:a16="http://schemas.microsoft.com/office/drawing/2014/main" id="{DB74A30B-8492-4A92-B2AE-D6345D48E11F}"/>
              </a:ext>
            </a:extLst>
          </p:cNvPr>
          <p:cNvSpPr/>
          <p:nvPr/>
        </p:nvSpPr>
        <p:spPr>
          <a:xfrm rot="21258007">
            <a:off x="4700693" y="1136012"/>
            <a:ext cx="561934" cy="234524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477" name="Picture 2">
            <a:extLst>
              <a:ext uri="{FF2B5EF4-FFF2-40B4-BE49-F238E27FC236}">
                <a16:creationId xmlns:a16="http://schemas.microsoft.com/office/drawing/2014/main" id="{272CBBF7-0E11-4F3B-81E6-4BE5B3C2A4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898" y="2654066"/>
            <a:ext cx="1814075" cy="102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8" name="正方形/長方形 477">
            <a:extLst>
              <a:ext uri="{FF2B5EF4-FFF2-40B4-BE49-F238E27FC236}">
                <a16:creationId xmlns:a16="http://schemas.microsoft.com/office/drawing/2014/main" id="{CDA5A212-895F-49FE-AA56-6802858D0C5A}"/>
              </a:ext>
            </a:extLst>
          </p:cNvPr>
          <p:cNvSpPr/>
          <p:nvPr/>
        </p:nvSpPr>
        <p:spPr>
          <a:xfrm>
            <a:off x="4999196" y="1817961"/>
            <a:ext cx="1815624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79" name="正方形/長方形 478">
            <a:extLst>
              <a:ext uri="{FF2B5EF4-FFF2-40B4-BE49-F238E27FC236}">
                <a16:creationId xmlns:a16="http://schemas.microsoft.com/office/drawing/2014/main" id="{F9E749BB-A8E9-4BCD-A16C-DA21EE00F314}"/>
              </a:ext>
            </a:extLst>
          </p:cNvPr>
          <p:cNvSpPr/>
          <p:nvPr/>
        </p:nvSpPr>
        <p:spPr>
          <a:xfrm>
            <a:off x="4997266" y="2020897"/>
            <a:ext cx="1817467" cy="1075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0" name="正方形/長方形 479">
            <a:extLst>
              <a:ext uri="{FF2B5EF4-FFF2-40B4-BE49-F238E27FC236}">
                <a16:creationId xmlns:a16="http://schemas.microsoft.com/office/drawing/2014/main" id="{1B5BA210-D110-46B9-B78D-413EBB0C742C}"/>
              </a:ext>
            </a:extLst>
          </p:cNvPr>
          <p:cNvSpPr/>
          <p:nvPr/>
        </p:nvSpPr>
        <p:spPr>
          <a:xfrm>
            <a:off x="4999458" y="2353573"/>
            <a:ext cx="1809053" cy="970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1" name="正方形/長方形 480">
            <a:extLst>
              <a:ext uri="{FF2B5EF4-FFF2-40B4-BE49-F238E27FC236}">
                <a16:creationId xmlns:a16="http://schemas.microsoft.com/office/drawing/2014/main" id="{02E57B66-8B9A-4411-B605-D09F893239DC}"/>
              </a:ext>
            </a:extLst>
          </p:cNvPr>
          <p:cNvSpPr/>
          <p:nvPr/>
        </p:nvSpPr>
        <p:spPr>
          <a:xfrm>
            <a:off x="5002363" y="2850958"/>
            <a:ext cx="1806148" cy="10196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2" name="正方形/長方形 481">
            <a:extLst>
              <a:ext uri="{FF2B5EF4-FFF2-40B4-BE49-F238E27FC236}">
                <a16:creationId xmlns:a16="http://schemas.microsoft.com/office/drawing/2014/main" id="{FF144A4F-E78A-4E1E-822B-07FE68B7CF67}"/>
              </a:ext>
            </a:extLst>
          </p:cNvPr>
          <p:cNvSpPr/>
          <p:nvPr/>
        </p:nvSpPr>
        <p:spPr>
          <a:xfrm>
            <a:off x="4999196" y="2549836"/>
            <a:ext cx="1810024" cy="97038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3" name="正方形/長方形 482">
            <a:extLst>
              <a:ext uri="{FF2B5EF4-FFF2-40B4-BE49-F238E27FC236}">
                <a16:creationId xmlns:a16="http://schemas.microsoft.com/office/drawing/2014/main" id="{42EEF3CA-8AD9-4EE0-827A-FBF99CE1359D}"/>
              </a:ext>
            </a:extLst>
          </p:cNvPr>
          <p:cNvSpPr/>
          <p:nvPr/>
        </p:nvSpPr>
        <p:spPr>
          <a:xfrm>
            <a:off x="4995806" y="2242055"/>
            <a:ext cx="1817467" cy="1037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4" name="正方形/長方形 483">
            <a:extLst>
              <a:ext uri="{FF2B5EF4-FFF2-40B4-BE49-F238E27FC236}">
                <a16:creationId xmlns:a16="http://schemas.microsoft.com/office/drawing/2014/main" id="{DFE631F9-1E69-472E-9517-6A3DD39E96C1}"/>
              </a:ext>
            </a:extLst>
          </p:cNvPr>
          <p:cNvSpPr/>
          <p:nvPr/>
        </p:nvSpPr>
        <p:spPr>
          <a:xfrm>
            <a:off x="4997309" y="1707791"/>
            <a:ext cx="1814665" cy="10302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5" name="正方形/長方形 484">
            <a:extLst>
              <a:ext uri="{FF2B5EF4-FFF2-40B4-BE49-F238E27FC236}">
                <a16:creationId xmlns:a16="http://schemas.microsoft.com/office/drawing/2014/main" id="{66EF9D10-2495-47F3-A51F-27F027DC7F3F}"/>
              </a:ext>
            </a:extLst>
          </p:cNvPr>
          <p:cNvSpPr/>
          <p:nvPr/>
        </p:nvSpPr>
        <p:spPr bwMode="gray">
          <a:xfrm>
            <a:off x="4997267" y="1604310"/>
            <a:ext cx="1816865" cy="97909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6" name="角丸四角形 3">
            <a:extLst>
              <a:ext uri="{FF2B5EF4-FFF2-40B4-BE49-F238E27FC236}">
                <a16:creationId xmlns:a16="http://schemas.microsoft.com/office/drawing/2014/main" id="{4FE0601F-F86C-4059-AD15-1A5A0D671B2D}"/>
              </a:ext>
            </a:extLst>
          </p:cNvPr>
          <p:cNvSpPr/>
          <p:nvPr/>
        </p:nvSpPr>
        <p:spPr>
          <a:xfrm>
            <a:off x="4699186" y="1090396"/>
            <a:ext cx="1963473" cy="306553"/>
          </a:xfrm>
          <a:prstGeom prst="roundRect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番　組　表</a:t>
            </a:r>
            <a:endParaRPr kumimoji="1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87" name="雲 486">
            <a:extLst>
              <a:ext uri="{FF2B5EF4-FFF2-40B4-BE49-F238E27FC236}">
                <a16:creationId xmlns:a16="http://schemas.microsoft.com/office/drawing/2014/main" id="{EFF50DAF-ABF7-42DE-AEE6-623158E98F81}"/>
              </a:ext>
            </a:extLst>
          </p:cNvPr>
          <p:cNvSpPr/>
          <p:nvPr/>
        </p:nvSpPr>
        <p:spPr>
          <a:xfrm rot="20971925">
            <a:off x="4714553" y="1105384"/>
            <a:ext cx="587292" cy="264178"/>
          </a:xfrm>
          <a:prstGeom prst="cloud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5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haroni" panose="020B0604020202020204" pitchFamily="2" charset="-79"/>
              <a:ea typeface="ＤＦＰ極太丸ゴシック体" panose="020F0C00000000000000" pitchFamily="50" charset="-128"/>
              <a:cs typeface="Aharoni" panose="020B0604020202020204" pitchFamily="2" charset="-79"/>
            </a:endParaRPr>
          </a:p>
        </p:txBody>
      </p:sp>
      <p:pic>
        <p:nvPicPr>
          <p:cNvPr id="488" name="図 487">
            <a:extLst>
              <a:ext uri="{FF2B5EF4-FFF2-40B4-BE49-F238E27FC236}">
                <a16:creationId xmlns:a16="http://schemas.microsoft.com/office/drawing/2014/main" id="{2BF83DC7-47E9-4A20-ADBB-AE6FA65E7E5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320882" y="1123608"/>
            <a:ext cx="720080" cy="98305"/>
          </a:xfrm>
          <a:prstGeom prst="rect">
            <a:avLst/>
          </a:prstGeom>
        </p:spPr>
      </p:pic>
      <p:pic>
        <p:nvPicPr>
          <p:cNvPr id="489" name="図 488">
            <a:extLst>
              <a:ext uri="{FF2B5EF4-FFF2-40B4-BE49-F238E27FC236}">
                <a16:creationId xmlns:a16="http://schemas.microsoft.com/office/drawing/2014/main" id="{B75E5F91-D5B5-46B7-9ED0-EAE857D4E46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220987" y="1075771"/>
            <a:ext cx="421455" cy="341339"/>
          </a:xfrm>
          <a:prstGeom prst="rect">
            <a:avLst/>
          </a:prstGeom>
        </p:spPr>
      </p:pic>
      <p:sp>
        <p:nvSpPr>
          <p:cNvPr id="490" name="タイトル 1">
            <a:extLst>
              <a:ext uri="{FF2B5EF4-FFF2-40B4-BE49-F238E27FC236}">
                <a16:creationId xmlns:a16="http://schemas.microsoft.com/office/drawing/2014/main" id="{311EE45F-7BAC-44C9-813E-787E3FBB20E7}"/>
              </a:ext>
            </a:extLst>
          </p:cNvPr>
          <p:cNvSpPr txBox="1">
            <a:spLocks/>
          </p:cNvSpPr>
          <p:nvPr/>
        </p:nvSpPr>
        <p:spPr bwMode="white">
          <a:xfrm>
            <a:off x="6153986" y="1042470"/>
            <a:ext cx="551047" cy="35888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b="0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ＤＦＰ極太丸ゴシック体" panose="020F0C00000000000000" pitchFamily="50" charset="-128"/>
                <a:ea typeface="ＤＦＰ極太丸ゴシック体" panose="020F0C00000000000000" pitchFamily="50" charset="-128"/>
                <a:cs typeface="+mj-cs"/>
              </a:rPr>
              <a:t>11ch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ＤＦＰ極太丸ゴシック体" panose="020F0C00000000000000" pitchFamily="50" charset="-128"/>
              <a:ea typeface="ＤＦＰ極太丸ゴシック体" panose="020F0C00000000000000" pitchFamily="50" charset="-128"/>
              <a:cs typeface="+mj-cs"/>
            </a:endParaRPr>
          </a:p>
        </p:txBody>
      </p:sp>
      <p:sp>
        <p:nvSpPr>
          <p:cNvPr id="491" name="サブタイトル 2">
            <a:extLst>
              <a:ext uri="{FF2B5EF4-FFF2-40B4-BE49-F238E27FC236}">
                <a16:creationId xmlns:a16="http://schemas.microsoft.com/office/drawing/2014/main" id="{92ECFBE9-069E-4288-AADE-CC0FCACD8A58}"/>
              </a:ext>
            </a:extLst>
          </p:cNvPr>
          <p:cNvSpPr txBox="1">
            <a:spLocks/>
          </p:cNvSpPr>
          <p:nvPr/>
        </p:nvSpPr>
        <p:spPr bwMode="gray">
          <a:xfrm>
            <a:off x="4585861" y="1018963"/>
            <a:ext cx="2228272" cy="4254078"/>
          </a:xfrm>
          <a:prstGeom prst="rect">
            <a:avLst/>
          </a:prstGeom>
          <a:ln w="12700">
            <a:solidFill>
              <a:sysClr val="windowText" lastClr="0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600" b="0" i="0" u="none" strike="noStrike" kern="1200" cap="none" spc="0" normalizeH="0" baseline="0" noProof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番組内容は告知なく変更になる場合がございます。ご了承ください</a:t>
            </a: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8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9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042-974-3611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ごきげん体操 ◇飯能市役所インフォ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7:15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情報玉手箱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早起き情報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ゴミ収集日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marL="0" marR="0" lvl="0" indent="0" algn="l" defTabSz="98583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8:00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</a:t>
            </a: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飯能市役所インフォメーション　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9:10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日本神話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葦原中国の平定 前編    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◇体操　　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:30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街コロ 奥武蔵小の卒業式          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19716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10:30    QVC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12:30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     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    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14:00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飯能市役所インフォメーション◇助手席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14:15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クッキング 切干大根春野菜パスタ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14:30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「毎日笑顔」パクパク酵母くん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15:00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ショップチャンネル</a:t>
            </a:r>
            <a:endParaRPr kumimoji="1" lang="en-US" altLang="ja-JP" sz="1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知っチャオマイタウン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狭山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17:00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木らとあそぼう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由利本荘市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en-US" altLang="ja-JP" sz="10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爆旅道中記 御所浦島の化石採集 後篇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18:00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飯能市役所インフォメーション◇助手席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18:15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街コロ 奥武蔵小の卒業式         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18:30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ほっとトピックス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お店のわ 味彩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◇玉手箱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19:15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大自然の旅 小浅間山③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彩の国テレビ情報局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月号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20:00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横浜ミストリー 鶴見川治水</a:t>
            </a:r>
            <a:r>
              <a:rPr kumimoji="1" lang="en-US" altLang="ja-JP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20:30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全国中学生ハンドボール選手権男子決勝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21:50  </a:t>
            </a:r>
            <a:r>
              <a:rPr kumimoji="1" lang="ja-JP" altLang="en-US" sz="11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フィットネス 首回りヨガ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8742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22:00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飯能市役所インフォメーション◇助手席  </a:t>
            </a:r>
            <a:endParaRPr kumimoji="1" lang="en-US" altLang="ja-JP" sz="11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22:15  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週間いるま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入間</a:t>
            </a:r>
            <a:r>
              <a:rPr kumimoji="1" lang="en-US" altLang="ja-JP" sz="11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CATV)</a:t>
            </a:r>
            <a:endParaRPr kumimoji="1" lang="en-US" altLang="ja-JP" sz="11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23:15    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ショップチャンネル</a:t>
            </a: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92" name="直線コネクタ 491">
            <a:extLst>
              <a:ext uri="{FF2B5EF4-FFF2-40B4-BE49-F238E27FC236}">
                <a16:creationId xmlns:a16="http://schemas.microsoft.com/office/drawing/2014/main" id="{D62E01FA-7AD4-4323-B84C-01F0D58ED9E5}"/>
              </a:ext>
            </a:extLst>
          </p:cNvPr>
          <p:cNvCxnSpPr>
            <a:cxnSpLocks/>
          </p:cNvCxnSpPr>
          <p:nvPr/>
        </p:nvCxnSpPr>
        <p:spPr>
          <a:xfrm flipH="1">
            <a:off x="4997267" y="1604310"/>
            <a:ext cx="5354" cy="367795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93" name="正方形/長方形 492">
            <a:extLst>
              <a:ext uri="{FF2B5EF4-FFF2-40B4-BE49-F238E27FC236}">
                <a16:creationId xmlns:a16="http://schemas.microsoft.com/office/drawing/2014/main" id="{C4577074-E797-4CA0-BAE8-FC0A7410E5A0}"/>
              </a:ext>
            </a:extLst>
          </p:cNvPr>
          <p:cNvSpPr/>
          <p:nvPr/>
        </p:nvSpPr>
        <p:spPr>
          <a:xfrm rot="20631920">
            <a:off x="4500566" y="1133730"/>
            <a:ext cx="111980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kumimoji="1" lang="en-US" altLang="ja-JP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6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火）</a:t>
            </a:r>
            <a:endParaRPr kumimoji="1" lang="en-US" altLang="ja-JP" sz="6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4" name="テキスト ボックス 493">
            <a:extLst>
              <a:ext uri="{FF2B5EF4-FFF2-40B4-BE49-F238E27FC236}">
                <a16:creationId xmlns:a16="http://schemas.microsoft.com/office/drawing/2014/main" id="{963C9435-42DA-435E-A7F9-2BF103D1C527}"/>
              </a:ext>
            </a:extLst>
          </p:cNvPr>
          <p:cNvSpPr txBox="1"/>
          <p:nvPr/>
        </p:nvSpPr>
        <p:spPr>
          <a:xfrm>
            <a:off x="4722453" y="3935568"/>
            <a:ext cx="1916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味彩特性の「マグロのかま焼き」ランチ</a:t>
            </a:r>
            <a:endParaRPr kumimoji="1" lang="en-US" altLang="ja-JP" sz="6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 defTabSz="914400"/>
            <a:r>
              <a:rPr kumimoji="1" lang="ja-JP" altLang="en-US" sz="6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安さにビックリ、美味さにホッコリ！</a:t>
            </a:r>
            <a:endParaRPr kumimoji="1" lang="en-US" altLang="ja-JP" sz="6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495" name="図 494">
            <a:extLst>
              <a:ext uri="{FF2B5EF4-FFF2-40B4-BE49-F238E27FC236}">
                <a16:creationId xmlns:a16="http://schemas.microsoft.com/office/drawing/2014/main" id="{7FE65A25-5561-49FA-8EBF-EC339D5513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91143">
            <a:off x="6310302" y="3912954"/>
            <a:ext cx="352690" cy="36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822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8525</TotalTime>
  <Words>1591</Words>
  <Application>Microsoft Office PowerPoint</Application>
  <PresentationFormat>A4 210 x 297 mm</PresentationFormat>
  <Paragraphs>282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ＤＦＰ極太丸ゴシック体</vt:lpstr>
      <vt:lpstr>HGP創英角ﾎﾟｯﾌﾟ体</vt:lpstr>
      <vt:lpstr>メイリオ</vt:lpstr>
      <vt:lpstr>游ゴシック</vt:lpstr>
      <vt:lpstr>游ゴシック Light</vt:lpstr>
      <vt:lpstr>Aharoni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富夫 大島</dc:creator>
  <cp:lastModifiedBy>sawai@tv-hanno.co.jp</cp:lastModifiedBy>
  <cp:revision>285</cp:revision>
  <cp:lastPrinted>2022-04-13T08:09:32Z</cp:lastPrinted>
  <dcterms:created xsi:type="dcterms:W3CDTF">2020-06-23T01:14:44Z</dcterms:created>
  <dcterms:modified xsi:type="dcterms:W3CDTF">2022-04-13T08:13:51Z</dcterms:modified>
</cp:coreProperties>
</file>