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5" d="100"/>
          <a:sy n="125" d="100"/>
        </p:scale>
        <p:origin x="61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8345-4C38-4FDE-AD96-5BEFB022A124}" type="datetimeFigureOut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82E0-79DD-468C-BAB0-52453D7B74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244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8345-4C38-4FDE-AD96-5BEFB022A124}" type="datetimeFigureOut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82E0-79DD-468C-BAB0-52453D7B74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931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8345-4C38-4FDE-AD96-5BEFB022A124}" type="datetimeFigureOut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82E0-79DD-468C-BAB0-52453D7B74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419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8345-4C38-4FDE-AD96-5BEFB022A124}" type="datetimeFigureOut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82E0-79DD-468C-BAB0-52453D7B74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3608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8345-4C38-4FDE-AD96-5BEFB022A124}" type="datetimeFigureOut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82E0-79DD-468C-BAB0-52453D7B74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774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8345-4C38-4FDE-AD96-5BEFB022A124}" type="datetimeFigureOut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82E0-79DD-468C-BAB0-52453D7B74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6758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8345-4C38-4FDE-AD96-5BEFB022A124}" type="datetimeFigureOut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82E0-79DD-468C-BAB0-52453D7B74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825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8345-4C38-4FDE-AD96-5BEFB022A124}" type="datetimeFigureOut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82E0-79DD-468C-BAB0-52453D7B74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4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8345-4C38-4FDE-AD96-5BEFB022A124}" type="datetimeFigureOut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82E0-79DD-468C-BAB0-52453D7B74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462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8345-4C38-4FDE-AD96-5BEFB022A124}" type="datetimeFigureOut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82E0-79DD-468C-BAB0-52453D7B74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44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8345-4C38-4FDE-AD96-5BEFB022A124}" type="datetimeFigureOut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82E0-79DD-468C-BAB0-52453D7B74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71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88345-4C38-4FDE-AD96-5BEFB022A124}" type="datetimeFigureOut">
              <a:rPr kumimoji="1" lang="ja-JP" altLang="en-US" smtClean="0"/>
              <a:t>2020/7/31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682E0-79DD-468C-BAB0-52453D7B74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699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正方形/長方形 223">
            <a:extLst>
              <a:ext uri="{FF2B5EF4-FFF2-40B4-BE49-F238E27FC236}">
                <a16:creationId xmlns:a16="http://schemas.microsoft.com/office/drawing/2014/main" id="{44C75D7C-1EF8-40BD-BB5B-28492B651D5F}"/>
              </a:ext>
            </a:extLst>
          </p:cNvPr>
          <p:cNvSpPr/>
          <p:nvPr/>
        </p:nvSpPr>
        <p:spPr>
          <a:xfrm>
            <a:off x="707367" y="217457"/>
            <a:ext cx="5658928" cy="5447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26" name="図 225">
            <a:extLst>
              <a:ext uri="{FF2B5EF4-FFF2-40B4-BE49-F238E27FC236}">
                <a16:creationId xmlns:a16="http://schemas.microsoft.com/office/drawing/2014/main" id="{2CA3F683-BF04-4BE9-AF3C-19934A3B5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42" y="301874"/>
            <a:ext cx="2824228" cy="373077"/>
          </a:xfrm>
          <a:prstGeom prst="rect">
            <a:avLst/>
          </a:prstGeom>
        </p:spPr>
      </p:pic>
      <p:sp>
        <p:nvSpPr>
          <p:cNvPr id="227" name="テキスト ボックス 226">
            <a:extLst>
              <a:ext uri="{FF2B5EF4-FFF2-40B4-BE49-F238E27FC236}">
                <a16:creationId xmlns:a16="http://schemas.microsoft.com/office/drawing/2014/main" id="{D85A90C2-3410-4A73-8E78-477910B6EE1E}"/>
              </a:ext>
            </a:extLst>
          </p:cNvPr>
          <p:cNvSpPr txBox="1"/>
          <p:nvPr/>
        </p:nvSpPr>
        <p:spPr>
          <a:xfrm>
            <a:off x="4046153" y="23177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+mn-ea"/>
              </a:rPr>
              <a:t>プログラムガイド</a:t>
            </a:r>
          </a:p>
        </p:txBody>
      </p:sp>
      <p:sp>
        <p:nvSpPr>
          <p:cNvPr id="228" name="テキスト ボックス 227">
            <a:extLst>
              <a:ext uri="{FF2B5EF4-FFF2-40B4-BE49-F238E27FC236}">
                <a16:creationId xmlns:a16="http://schemas.microsoft.com/office/drawing/2014/main" id="{3A02D712-0487-428F-962F-373DCED94AE9}"/>
              </a:ext>
            </a:extLst>
          </p:cNvPr>
          <p:cNvSpPr txBox="1"/>
          <p:nvPr/>
        </p:nvSpPr>
        <p:spPr>
          <a:xfrm>
            <a:off x="4452343" y="515878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latin typeface="+mj-ea"/>
                <a:ea typeface="+mj-ea"/>
              </a:rPr>
              <a:t>8</a:t>
            </a:r>
            <a:r>
              <a:rPr kumimoji="1" lang="ja-JP" altLang="en-US" sz="1200" b="1" dirty="0">
                <a:latin typeface="+mj-ea"/>
                <a:ea typeface="+mj-ea"/>
              </a:rPr>
              <a:t>月</a:t>
            </a:r>
            <a:r>
              <a:rPr kumimoji="1" lang="en-US" altLang="ja-JP" sz="1200" b="1" dirty="0">
                <a:latin typeface="+mj-ea"/>
                <a:ea typeface="+mj-ea"/>
              </a:rPr>
              <a:t>1</a:t>
            </a:r>
            <a:r>
              <a:rPr kumimoji="1" lang="ja-JP" altLang="en-US" sz="1200" b="1" dirty="0">
                <a:latin typeface="+mj-ea"/>
                <a:ea typeface="+mj-ea"/>
              </a:rPr>
              <a:t>日</a:t>
            </a:r>
            <a:r>
              <a:rPr kumimoji="1" lang="en-US" altLang="ja-JP" sz="1200" b="1" dirty="0">
                <a:latin typeface="+mj-ea"/>
                <a:ea typeface="+mj-ea"/>
              </a:rPr>
              <a:t>(</a:t>
            </a:r>
            <a:r>
              <a:rPr kumimoji="1" lang="ja-JP" altLang="en-US" sz="1200" b="1" dirty="0">
                <a:latin typeface="+mj-ea"/>
                <a:ea typeface="+mj-ea"/>
              </a:rPr>
              <a:t>土</a:t>
            </a:r>
            <a:r>
              <a:rPr kumimoji="1" lang="en-US" altLang="ja-JP" sz="1200" b="1" dirty="0">
                <a:latin typeface="+mj-ea"/>
                <a:ea typeface="+mj-ea"/>
              </a:rPr>
              <a:t>)</a:t>
            </a:r>
            <a:r>
              <a:rPr kumimoji="1" lang="ja-JP" altLang="en-US" sz="1200" b="1" dirty="0">
                <a:latin typeface="+mj-ea"/>
                <a:ea typeface="+mj-ea"/>
              </a:rPr>
              <a:t>～</a:t>
            </a:r>
            <a:r>
              <a:rPr kumimoji="1" lang="en-US" altLang="ja-JP" sz="1200" b="1" dirty="0">
                <a:latin typeface="+mj-ea"/>
                <a:ea typeface="+mj-ea"/>
              </a:rPr>
              <a:t>8</a:t>
            </a:r>
            <a:r>
              <a:rPr kumimoji="1" lang="ja-JP" altLang="en-US" sz="1200" b="1" dirty="0">
                <a:latin typeface="+mj-ea"/>
                <a:ea typeface="+mj-ea"/>
              </a:rPr>
              <a:t>月</a:t>
            </a:r>
            <a:r>
              <a:rPr kumimoji="1" lang="en-US" altLang="ja-JP" sz="1200" b="1" dirty="0">
                <a:latin typeface="+mj-ea"/>
                <a:ea typeface="+mj-ea"/>
              </a:rPr>
              <a:t>7</a:t>
            </a:r>
            <a:r>
              <a:rPr kumimoji="1" lang="ja-JP" altLang="en-US" sz="1200" b="1" dirty="0">
                <a:latin typeface="+mj-ea"/>
                <a:ea typeface="+mj-ea"/>
              </a:rPr>
              <a:t>日</a:t>
            </a:r>
            <a:r>
              <a:rPr kumimoji="1" lang="en-US" altLang="ja-JP" sz="1200" b="1" dirty="0">
                <a:latin typeface="+mj-ea"/>
                <a:ea typeface="+mj-ea"/>
              </a:rPr>
              <a:t>(</a:t>
            </a:r>
            <a:r>
              <a:rPr kumimoji="1" lang="ja-JP" altLang="en-US" sz="1200" b="1" dirty="0">
                <a:latin typeface="+mj-ea"/>
                <a:ea typeface="+mj-ea"/>
              </a:rPr>
              <a:t>金</a:t>
            </a:r>
            <a:r>
              <a:rPr kumimoji="1" lang="en-US" altLang="ja-JP" sz="1200" b="1" dirty="0">
                <a:latin typeface="+mj-ea"/>
                <a:ea typeface="+mj-ea"/>
              </a:rPr>
              <a:t>)</a:t>
            </a:r>
            <a:endParaRPr kumimoji="1" lang="ja-JP" altLang="en-US" sz="1200" b="1" dirty="0">
              <a:latin typeface="+mj-ea"/>
              <a:ea typeface="+mj-ea"/>
            </a:endParaRPr>
          </a:p>
        </p:txBody>
      </p:sp>
      <p:pic>
        <p:nvPicPr>
          <p:cNvPr id="230" name="図 229">
            <a:extLst>
              <a:ext uri="{FF2B5EF4-FFF2-40B4-BE49-F238E27FC236}">
                <a16:creationId xmlns:a16="http://schemas.microsoft.com/office/drawing/2014/main" id="{4E9AC290-0C54-4A60-8B4A-62F542C919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32" y="-172294"/>
            <a:ext cx="908052" cy="1191162"/>
          </a:xfrm>
          <a:prstGeom prst="rect">
            <a:avLst/>
          </a:prstGeom>
        </p:spPr>
      </p:pic>
      <p:sp>
        <p:nvSpPr>
          <p:cNvPr id="317" name="正方形/長方形 316">
            <a:extLst>
              <a:ext uri="{FF2B5EF4-FFF2-40B4-BE49-F238E27FC236}">
                <a16:creationId xmlns:a16="http://schemas.microsoft.com/office/drawing/2014/main" id="{1195FC89-6DFB-41C5-9281-0C7B6654E2C0}"/>
              </a:ext>
            </a:extLst>
          </p:cNvPr>
          <p:cNvSpPr/>
          <p:nvPr/>
        </p:nvSpPr>
        <p:spPr>
          <a:xfrm>
            <a:off x="635287" y="3398524"/>
            <a:ext cx="1636597" cy="8275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8" name="正方形/長方形 317">
            <a:extLst>
              <a:ext uri="{FF2B5EF4-FFF2-40B4-BE49-F238E27FC236}">
                <a16:creationId xmlns:a16="http://schemas.microsoft.com/office/drawing/2014/main" id="{976DB6D8-DF22-4DBC-B4F7-5F44A4A45268}"/>
              </a:ext>
            </a:extLst>
          </p:cNvPr>
          <p:cNvSpPr/>
          <p:nvPr/>
        </p:nvSpPr>
        <p:spPr>
          <a:xfrm>
            <a:off x="639844" y="3838586"/>
            <a:ext cx="1639338" cy="77763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9" name="正方形/長方形 318">
            <a:extLst>
              <a:ext uri="{FF2B5EF4-FFF2-40B4-BE49-F238E27FC236}">
                <a16:creationId xmlns:a16="http://schemas.microsoft.com/office/drawing/2014/main" id="{AF6439D8-C32D-424D-BF3C-ABB75E76460E}"/>
              </a:ext>
            </a:extLst>
          </p:cNvPr>
          <p:cNvSpPr/>
          <p:nvPr/>
        </p:nvSpPr>
        <p:spPr>
          <a:xfrm>
            <a:off x="637802" y="4366924"/>
            <a:ext cx="1634082" cy="8049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0" name="正方形/長方形 319">
            <a:extLst>
              <a:ext uri="{FF2B5EF4-FFF2-40B4-BE49-F238E27FC236}">
                <a16:creationId xmlns:a16="http://schemas.microsoft.com/office/drawing/2014/main" id="{D85D0ABD-B362-47FB-8D61-45AFA54E4A9F}"/>
              </a:ext>
            </a:extLst>
          </p:cNvPr>
          <p:cNvSpPr/>
          <p:nvPr/>
        </p:nvSpPr>
        <p:spPr>
          <a:xfrm>
            <a:off x="646090" y="2763075"/>
            <a:ext cx="1639634" cy="9070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1" name="正方形/長方形 320">
            <a:extLst>
              <a:ext uri="{FF2B5EF4-FFF2-40B4-BE49-F238E27FC236}">
                <a16:creationId xmlns:a16="http://schemas.microsoft.com/office/drawing/2014/main" id="{F798FE5B-3224-4D04-8912-E752D2CBC930}"/>
              </a:ext>
            </a:extLst>
          </p:cNvPr>
          <p:cNvSpPr/>
          <p:nvPr/>
        </p:nvSpPr>
        <p:spPr>
          <a:xfrm>
            <a:off x="637063" y="4790971"/>
            <a:ext cx="1634022" cy="84434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2" name="正方形/長方形 321">
            <a:extLst>
              <a:ext uri="{FF2B5EF4-FFF2-40B4-BE49-F238E27FC236}">
                <a16:creationId xmlns:a16="http://schemas.microsoft.com/office/drawing/2014/main" id="{47798304-230A-43BE-8638-366A9EC493B3}"/>
              </a:ext>
            </a:extLst>
          </p:cNvPr>
          <p:cNvSpPr/>
          <p:nvPr/>
        </p:nvSpPr>
        <p:spPr>
          <a:xfrm>
            <a:off x="639844" y="3933975"/>
            <a:ext cx="1639338" cy="77763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3" name="正方形/長方形 322">
            <a:extLst>
              <a:ext uri="{FF2B5EF4-FFF2-40B4-BE49-F238E27FC236}">
                <a16:creationId xmlns:a16="http://schemas.microsoft.com/office/drawing/2014/main" id="{82AAF565-D68C-429D-A72C-B4D6EC7C7487}"/>
              </a:ext>
            </a:extLst>
          </p:cNvPr>
          <p:cNvSpPr/>
          <p:nvPr/>
        </p:nvSpPr>
        <p:spPr>
          <a:xfrm>
            <a:off x="645347" y="2445692"/>
            <a:ext cx="1640377" cy="854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4" name="正方形/長方形 323">
            <a:extLst>
              <a:ext uri="{FF2B5EF4-FFF2-40B4-BE49-F238E27FC236}">
                <a16:creationId xmlns:a16="http://schemas.microsoft.com/office/drawing/2014/main" id="{AE0B2851-1D66-4920-B67F-7F49B9B15079}"/>
              </a:ext>
            </a:extLst>
          </p:cNvPr>
          <p:cNvSpPr/>
          <p:nvPr/>
        </p:nvSpPr>
        <p:spPr>
          <a:xfrm>
            <a:off x="642495" y="1910183"/>
            <a:ext cx="1638102" cy="899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5" name="正方形/長方形 324">
            <a:extLst>
              <a:ext uri="{FF2B5EF4-FFF2-40B4-BE49-F238E27FC236}">
                <a16:creationId xmlns:a16="http://schemas.microsoft.com/office/drawing/2014/main" id="{C464751E-70D7-4097-A1DE-9FF8AC66DD7C}"/>
              </a:ext>
            </a:extLst>
          </p:cNvPr>
          <p:cNvSpPr/>
          <p:nvPr/>
        </p:nvSpPr>
        <p:spPr>
          <a:xfrm>
            <a:off x="639360" y="3294623"/>
            <a:ext cx="1634017" cy="83685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6" name="正方形/長方形 325">
            <a:extLst>
              <a:ext uri="{FF2B5EF4-FFF2-40B4-BE49-F238E27FC236}">
                <a16:creationId xmlns:a16="http://schemas.microsoft.com/office/drawing/2014/main" id="{9678635C-F04B-464A-8E61-EA55FF8D1EB1}"/>
              </a:ext>
            </a:extLst>
          </p:cNvPr>
          <p:cNvSpPr/>
          <p:nvPr/>
        </p:nvSpPr>
        <p:spPr>
          <a:xfrm>
            <a:off x="639360" y="3512490"/>
            <a:ext cx="1636597" cy="8275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7" name="正方形/長方形 326">
            <a:extLst>
              <a:ext uri="{FF2B5EF4-FFF2-40B4-BE49-F238E27FC236}">
                <a16:creationId xmlns:a16="http://schemas.microsoft.com/office/drawing/2014/main" id="{316660B0-5D97-425A-B0E8-12C9A2C0BFA6}"/>
              </a:ext>
            </a:extLst>
          </p:cNvPr>
          <p:cNvSpPr/>
          <p:nvPr/>
        </p:nvSpPr>
        <p:spPr>
          <a:xfrm>
            <a:off x="640298" y="4039857"/>
            <a:ext cx="1634081" cy="854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8" name="正方形/長方形 327">
            <a:extLst>
              <a:ext uri="{FF2B5EF4-FFF2-40B4-BE49-F238E27FC236}">
                <a16:creationId xmlns:a16="http://schemas.microsoft.com/office/drawing/2014/main" id="{B427460F-A16F-4E07-AE1A-E25C429BBBAB}"/>
              </a:ext>
            </a:extLst>
          </p:cNvPr>
          <p:cNvSpPr/>
          <p:nvPr/>
        </p:nvSpPr>
        <p:spPr>
          <a:xfrm>
            <a:off x="635473" y="4683945"/>
            <a:ext cx="1637305" cy="8854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9" name="正方形/長方形 328">
            <a:extLst>
              <a:ext uri="{FF2B5EF4-FFF2-40B4-BE49-F238E27FC236}">
                <a16:creationId xmlns:a16="http://schemas.microsoft.com/office/drawing/2014/main" id="{9B8A3DDA-0EFF-4AD2-9BFB-5CC49E33F35D}"/>
              </a:ext>
            </a:extLst>
          </p:cNvPr>
          <p:cNvSpPr/>
          <p:nvPr/>
        </p:nvSpPr>
        <p:spPr>
          <a:xfrm>
            <a:off x="644527" y="2551619"/>
            <a:ext cx="1639926" cy="7975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0" name="正方形/長方形 329">
            <a:extLst>
              <a:ext uri="{FF2B5EF4-FFF2-40B4-BE49-F238E27FC236}">
                <a16:creationId xmlns:a16="http://schemas.microsoft.com/office/drawing/2014/main" id="{049CDE64-C595-4EFA-9FE5-BC16B20EFC8D}"/>
              </a:ext>
            </a:extLst>
          </p:cNvPr>
          <p:cNvSpPr/>
          <p:nvPr/>
        </p:nvSpPr>
        <p:spPr>
          <a:xfrm>
            <a:off x="643730" y="1807853"/>
            <a:ext cx="1638102" cy="8276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1" name="正方形/長方形 330">
            <a:extLst>
              <a:ext uri="{FF2B5EF4-FFF2-40B4-BE49-F238E27FC236}">
                <a16:creationId xmlns:a16="http://schemas.microsoft.com/office/drawing/2014/main" id="{2A188A86-3BDE-453F-956A-7BE209F20904}"/>
              </a:ext>
            </a:extLst>
          </p:cNvPr>
          <p:cNvSpPr/>
          <p:nvPr/>
        </p:nvSpPr>
        <p:spPr>
          <a:xfrm>
            <a:off x="641907" y="1485040"/>
            <a:ext cx="1639926" cy="7975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2" name="正方形/長方形 331">
            <a:extLst>
              <a:ext uri="{FF2B5EF4-FFF2-40B4-BE49-F238E27FC236}">
                <a16:creationId xmlns:a16="http://schemas.microsoft.com/office/drawing/2014/main" id="{73F896AE-4D8A-4E5E-8722-1A15CD650A34}"/>
              </a:ext>
            </a:extLst>
          </p:cNvPr>
          <p:cNvSpPr/>
          <p:nvPr/>
        </p:nvSpPr>
        <p:spPr>
          <a:xfrm>
            <a:off x="637802" y="4465103"/>
            <a:ext cx="1639635" cy="86234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3" name="正方形/長方形 332">
            <a:extLst>
              <a:ext uri="{FF2B5EF4-FFF2-40B4-BE49-F238E27FC236}">
                <a16:creationId xmlns:a16="http://schemas.microsoft.com/office/drawing/2014/main" id="{650D94B2-3AB5-4226-8671-FE9E8DE1756F}"/>
              </a:ext>
            </a:extLst>
          </p:cNvPr>
          <p:cNvSpPr/>
          <p:nvPr/>
        </p:nvSpPr>
        <p:spPr bwMode="gray">
          <a:xfrm>
            <a:off x="644527" y="1588359"/>
            <a:ext cx="1637306" cy="82624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4" name="角丸四角形 3">
            <a:extLst>
              <a:ext uri="{FF2B5EF4-FFF2-40B4-BE49-F238E27FC236}">
                <a16:creationId xmlns:a16="http://schemas.microsoft.com/office/drawing/2014/main" id="{68165C77-BC53-445E-A80D-E8B747F05DB8}"/>
              </a:ext>
            </a:extLst>
          </p:cNvPr>
          <p:cNvSpPr/>
          <p:nvPr/>
        </p:nvSpPr>
        <p:spPr>
          <a:xfrm>
            <a:off x="349282" y="1066637"/>
            <a:ext cx="1917409" cy="216024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番　組　表</a:t>
            </a:r>
            <a:endParaRPr kumimoji="1" lang="en-US" altLang="ja-JP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5" name="雲 334">
            <a:extLst>
              <a:ext uri="{FF2B5EF4-FFF2-40B4-BE49-F238E27FC236}">
                <a16:creationId xmlns:a16="http://schemas.microsoft.com/office/drawing/2014/main" id="{F01B2C9D-C448-41BD-8835-00944C66D48D}"/>
              </a:ext>
            </a:extLst>
          </p:cNvPr>
          <p:cNvSpPr/>
          <p:nvPr/>
        </p:nvSpPr>
        <p:spPr>
          <a:xfrm rot="21258007">
            <a:off x="342090" y="1051469"/>
            <a:ext cx="561934" cy="234524"/>
          </a:xfrm>
          <a:prstGeom prst="cloud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B0604020202020204" pitchFamily="2" charset="-79"/>
              <a:ea typeface="ＤＦＰ極太丸ゴシック体" panose="020F0C00000000000000" pitchFamily="50" charset="-128"/>
              <a:cs typeface="Aharoni" panose="020B0604020202020204" pitchFamily="2" charset="-79"/>
            </a:endParaRPr>
          </a:p>
        </p:txBody>
      </p:sp>
      <p:pic>
        <p:nvPicPr>
          <p:cNvPr id="336" name="図 335">
            <a:extLst>
              <a:ext uri="{FF2B5EF4-FFF2-40B4-BE49-F238E27FC236}">
                <a16:creationId xmlns:a16="http://schemas.microsoft.com/office/drawing/2014/main" id="{62DCD7B2-7069-420F-8BEC-CA9034CA64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78451" y="1079334"/>
            <a:ext cx="720080" cy="98305"/>
          </a:xfrm>
          <a:prstGeom prst="rect">
            <a:avLst/>
          </a:prstGeom>
        </p:spPr>
      </p:pic>
      <p:cxnSp>
        <p:nvCxnSpPr>
          <p:cNvPr id="337" name="直線コネクタ 336">
            <a:extLst>
              <a:ext uri="{FF2B5EF4-FFF2-40B4-BE49-F238E27FC236}">
                <a16:creationId xmlns:a16="http://schemas.microsoft.com/office/drawing/2014/main" id="{C4514030-2FF5-400A-92C5-EA06B46F334C}"/>
              </a:ext>
            </a:extLst>
          </p:cNvPr>
          <p:cNvCxnSpPr>
            <a:cxnSpLocks/>
          </p:cNvCxnSpPr>
          <p:nvPr/>
        </p:nvCxnSpPr>
        <p:spPr>
          <a:xfrm>
            <a:off x="606058" y="1485040"/>
            <a:ext cx="0" cy="3497088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pic>
        <p:nvPicPr>
          <p:cNvPr id="338" name="図 337">
            <a:extLst>
              <a:ext uri="{FF2B5EF4-FFF2-40B4-BE49-F238E27FC236}">
                <a16:creationId xmlns:a16="http://schemas.microsoft.com/office/drawing/2014/main" id="{515B7965-6286-4EBE-8FDF-CD7007DFDA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833025" y="1031837"/>
            <a:ext cx="367730" cy="291600"/>
          </a:xfrm>
          <a:prstGeom prst="rect">
            <a:avLst/>
          </a:prstGeom>
        </p:spPr>
      </p:pic>
      <p:sp>
        <p:nvSpPr>
          <p:cNvPr id="339" name="タイトル 1">
            <a:extLst>
              <a:ext uri="{FF2B5EF4-FFF2-40B4-BE49-F238E27FC236}">
                <a16:creationId xmlns:a16="http://schemas.microsoft.com/office/drawing/2014/main" id="{8BA9F114-7132-4265-8CA0-41395875348D}"/>
              </a:ext>
            </a:extLst>
          </p:cNvPr>
          <p:cNvSpPr txBox="1">
            <a:spLocks/>
          </p:cNvSpPr>
          <p:nvPr/>
        </p:nvSpPr>
        <p:spPr bwMode="white">
          <a:xfrm>
            <a:off x="1656359" y="1048648"/>
            <a:ext cx="692004" cy="25200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ＤＦＰ極太丸ゴシック体" panose="020F0C00000000000000" pitchFamily="50" charset="-128"/>
                <a:ea typeface="ＤＦＰ極太丸ゴシック体" panose="020F0C00000000000000" pitchFamily="50" charset="-128"/>
                <a:cs typeface="+mj-cs"/>
              </a:rPr>
              <a:t>11ch</a:t>
            </a: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ＤＦＰ極太丸ゴシック体" panose="020F0C00000000000000" pitchFamily="50" charset="-128"/>
              <a:ea typeface="ＤＦＰ極太丸ゴシック体" panose="020F0C00000000000000" pitchFamily="50" charset="-128"/>
              <a:cs typeface="+mj-cs"/>
            </a:endParaRPr>
          </a:p>
        </p:txBody>
      </p:sp>
      <p:sp>
        <p:nvSpPr>
          <p:cNvPr id="340" name="サブタイトル 2">
            <a:extLst>
              <a:ext uri="{FF2B5EF4-FFF2-40B4-BE49-F238E27FC236}">
                <a16:creationId xmlns:a16="http://schemas.microsoft.com/office/drawing/2014/main" id="{E1CD9094-638E-4664-820C-D70BFFBFCE49}"/>
              </a:ext>
            </a:extLst>
          </p:cNvPr>
          <p:cNvSpPr txBox="1">
            <a:spLocks/>
          </p:cNvSpPr>
          <p:nvPr/>
        </p:nvSpPr>
        <p:spPr bwMode="gray">
          <a:xfrm>
            <a:off x="140652" y="1030373"/>
            <a:ext cx="2160000" cy="4239787"/>
          </a:xfrm>
          <a:prstGeom prst="rect">
            <a:avLst/>
          </a:prstGeom>
          <a:ln w="12700">
            <a:solidFill>
              <a:sysClr val="windowText" lastClr="000000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5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番組内容は告知なく変更になる場合がございます。ご了承ください。</a:t>
            </a:r>
            <a:endParaRPr kumimoji="1" lang="en-US" altLang="ja-JP" sz="2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℡　０４２－９７４－３６１１</a:t>
            </a:r>
            <a:endParaRPr kumimoji="1" lang="en-US" altLang="ja-JP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7:00 </a:t>
            </a: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ごきげん体操</a:t>
            </a:r>
            <a:endParaRPr kumimoji="1" lang="en-US" altLang="ja-JP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:05    </a:t>
            </a: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飯能市役所インフォメーション</a:t>
            </a:r>
            <a:endParaRPr kumimoji="1" lang="en-US" altLang="ja-JP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</a:t>
            </a: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:15 </a:t>
            </a: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</a:t>
            </a: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CS</a:t>
            </a: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お知らせ</a:t>
            </a:r>
            <a:endParaRPr kumimoji="1" lang="en-US" altLang="ja-JP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:30 </a:t>
            </a: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街コロンブス◇情報玉手箱</a:t>
            </a:r>
            <a:endParaRPr kumimoji="1" lang="en-US" altLang="ja-JP" sz="24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8:00   </a:t>
            </a: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ほっとトピックス・お店のわ</a:t>
            </a:r>
            <a:endParaRPr kumimoji="1" lang="en-US" altLang="ja-JP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8:30    QVC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10:00 </a:t>
            </a: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（土）アニマルプラネット</a:t>
            </a:r>
            <a:endParaRPr kumimoji="1" lang="en-US" altLang="ja-JP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 </a:t>
            </a: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（日）ディスカバリーチャンネル　</a:t>
            </a:r>
            <a:endParaRPr kumimoji="1" lang="en-US" altLang="ja-JP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11:00    </a:t>
            </a: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スペースシャワー</a:t>
            </a: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TV</a:t>
            </a:r>
            <a:endParaRPr kumimoji="1" lang="en-US" altLang="ja-JP" sz="24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12:00</a:t>
            </a: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街コロンブス◇情報玉手箱</a:t>
            </a:r>
            <a:endParaRPr kumimoji="1" lang="en-US" altLang="ja-JP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:30    </a:t>
            </a: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ほっとトピックス・お店のわ</a:t>
            </a:r>
            <a:endParaRPr kumimoji="1" lang="en-US" altLang="ja-JP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13:00    </a:t>
            </a: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ショップチャンネル</a:t>
            </a:r>
            <a:endParaRPr kumimoji="1" lang="en-US" altLang="ja-JP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14:00</a:t>
            </a: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飯能市役所インフォメーション</a:t>
            </a:r>
            <a:endParaRPr kumimoji="1" lang="en-US" altLang="ja-JP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14:10 </a:t>
            </a: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</a:t>
            </a:r>
            <a:r>
              <a:rPr kumimoji="1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MAKING</a:t>
            </a:r>
            <a:r>
              <a: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♢助手席</a:t>
            </a:r>
            <a:endParaRPr kumimoji="1" lang="en-US" altLang="ja-JP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14:30</a:t>
            </a: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特別番組 秋本奈緒美の名水巡り＃長野</a:t>
            </a:r>
            <a:endParaRPr kumimoji="1" lang="en-US" altLang="ja-JP" sz="24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15:00    </a:t>
            </a: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ショップチャンネル</a:t>
            </a:r>
            <a:endParaRPr kumimoji="1" lang="en-US" altLang="ja-JP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16:00</a:t>
            </a: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生活情報「ヒザ痛緩和」</a:t>
            </a:r>
            <a:endParaRPr kumimoji="1" lang="en-US" altLang="ja-JP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:30 </a:t>
            </a:r>
            <a:r>
              <a: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アーカイブ選（</a:t>
            </a:r>
            <a:r>
              <a:rPr kumimoji="1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2004</a:t>
            </a:r>
            <a:r>
              <a: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r>
              <a:rPr kumimoji="1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     </a:t>
            </a:r>
            <a:r>
              <a: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手作り筏コンテスト</a:t>
            </a:r>
            <a:endParaRPr kumimoji="1" lang="en-US" altLang="ja-JP" sz="28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   </a:t>
            </a:r>
            <a:r>
              <a: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はんなーらスポーツコンテスト</a:t>
            </a:r>
            <a:endParaRPr kumimoji="1" lang="en-US" altLang="ja-JP" sz="28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17:00    </a:t>
            </a:r>
            <a:r>
              <a: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神保町昭和歌謡倶楽部 オフコース特集</a:t>
            </a:r>
            <a:endParaRPr kumimoji="1" lang="en-US" altLang="ja-JP" sz="24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17:30</a:t>
            </a: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街コロンブス◇情報玉手箱</a:t>
            </a:r>
            <a:endParaRPr kumimoji="1" lang="en-US" altLang="ja-JP" sz="24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18:00    </a:t>
            </a:r>
            <a:r>
              <a: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特番 負けるもんか！飯能！</a:t>
            </a:r>
            <a:endParaRPr kumimoji="1" lang="en-US" altLang="ja-JP" sz="28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</a:t>
            </a:r>
            <a:r>
              <a: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～飯能夏まつりダイジェスト～</a:t>
            </a:r>
            <a:endParaRPr kumimoji="1" lang="en-US" altLang="ja-JP" sz="28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19:00</a:t>
            </a: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飯能市役所インフォメーション</a:t>
            </a:r>
            <a:endParaRPr kumimoji="1" lang="en-US" altLang="ja-JP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</a:t>
            </a: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:10    </a:t>
            </a:r>
            <a:r>
              <a:rPr kumimoji="1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</a:t>
            </a:r>
            <a:r>
              <a: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MAKING</a:t>
            </a:r>
            <a:r>
              <a: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♢助手席</a:t>
            </a:r>
            <a:endParaRPr kumimoji="1" lang="en-US" altLang="ja-JP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19:30   </a:t>
            </a:r>
            <a:r>
              <a: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OSK</a:t>
            </a: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</a:t>
            </a: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OSK</a:t>
            </a: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シンフォニー」</a:t>
            </a:r>
            <a:endParaRPr kumimoji="1" lang="en-US" altLang="ja-JP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20:00   </a:t>
            </a: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川井郁子 ヴァイオリンコンサート</a:t>
            </a:r>
            <a:endParaRPr kumimoji="1" lang="en-US" altLang="ja-JP" sz="28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21:00    QVC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22:00</a:t>
            </a: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飯能市役所インフォメーション</a:t>
            </a:r>
            <a:endParaRPr kumimoji="1" lang="en-US" altLang="ja-JP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:10</a:t>
            </a: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街コロンブス◇情報玉手箱</a:t>
            </a:r>
            <a:endParaRPr kumimoji="1" lang="en-US" altLang="ja-JP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:40  </a:t>
            </a: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CS</a:t>
            </a: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お知らせ♢助手席物語</a:t>
            </a:r>
            <a:endParaRPr kumimoji="1" lang="en-US" altLang="ja-JP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23:00</a:t>
            </a: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ショップチャンネル</a:t>
            </a:r>
            <a:endParaRPr kumimoji="1" lang="en-US" altLang="ja-JP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kumimoji="1" lang="en-US" altLang="ja-JP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メイリオ" panose="020B0604030504040204" pitchFamily="50" charset="-128"/>
              </a:rPr>
              <a:t>飯能夏夏まつり </a:t>
            </a: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メイリオ" panose="020B0604030504040204" pitchFamily="50" charset="-128"/>
              </a:rPr>
              <a:t>20</a:t>
            </a: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メイリオ" panose="020B0604030504040204" pitchFamily="50" charset="-128"/>
              </a:rPr>
              <a:t>年前の秘蔵映像 発見</a:t>
            </a:r>
            <a:r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メイリオ" panose="020B0604030504040204" pitchFamily="50" charset="-128"/>
              </a:rPr>
              <a:t> </a:t>
            </a: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メイリオ" panose="020B0604030504040204" pitchFamily="50" charset="-128"/>
              </a:rPr>
              <a:t>　 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創英角ﾎﾟｯﾌﾟ体" panose="040B0A09000000000000" pitchFamily="49" charset="-128"/>
              <a:ea typeface="HG創英角ﾎﾟｯﾌﾟ体" panose="040B0A09000000000000" pitchFamily="49" charset="-128"/>
              <a:cs typeface="メイリオ" panose="020B0604030504040204" pitchFamily="50" charset="-128"/>
            </a:endParaRPr>
          </a:p>
        </p:txBody>
      </p:sp>
      <p:pic>
        <p:nvPicPr>
          <p:cNvPr id="341" name="Picture 2" descr="C:\Users\wada.TV-HANNO\Desktop\飯能テレビロゴ\ハンナちゃん　指さし.png">
            <a:extLst>
              <a:ext uri="{FF2B5EF4-FFF2-40B4-BE49-F238E27FC236}">
                <a16:creationId xmlns:a16="http://schemas.microsoft.com/office/drawing/2014/main" id="{4B88383A-25D7-4AE7-A62A-5488306A3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21340473">
            <a:off x="1852516" y="4796991"/>
            <a:ext cx="403957" cy="42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2" name="正方形/長方形 341">
            <a:extLst>
              <a:ext uri="{FF2B5EF4-FFF2-40B4-BE49-F238E27FC236}">
                <a16:creationId xmlns:a16="http://schemas.microsoft.com/office/drawing/2014/main" id="{8C7D5AEA-6182-4D5F-82E7-E87178A1CF7D}"/>
              </a:ext>
            </a:extLst>
          </p:cNvPr>
          <p:cNvSpPr/>
          <p:nvPr/>
        </p:nvSpPr>
        <p:spPr>
          <a:xfrm rot="20968163">
            <a:off x="239479" y="1039138"/>
            <a:ext cx="7845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kumimoji="1" lang="en-US" altLang="ja-JP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kumimoji="1" lang="ja-JP" altLang="en-US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kumimoji="1" lang="en-US" altLang="ja-JP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土</a:t>
            </a:r>
            <a:r>
              <a:rPr kumimoji="1" lang="en-US" altLang="ja-JP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</a:p>
          <a:p>
            <a:pPr algn="ctr" defTabSz="914400"/>
            <a:r>
              <a:rPr kumimoji="1" lang="en-US" altLang="ja-JP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2</a:t>
            </a:r>
            <a:r>
              <a:rPr kumimoji="1" lang="ja-JP" altLang="en-US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kumimoji="1" lang="en-US" altLang="ja-JP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日）</a:t>
            </a:r>
            <a:endParaRPr kumimoji="1" lang="en-US" altLang="ja-JP" sz="6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343" name="直線コネクタ 342">
            <a:extLst>
              <a:ext uri="{FF2B5EF4-FFF2-40B4-BE49-F238E27FC236}">
                <a16:creationId xmlns:a16="http://schemas.microsoft.com/office/drawing/2014/main" id="{F3BBB77A-4173-41E0-8E6D-3BCB42BFAC39}"/>
              </a:ext>
            </a:extLst>
          </p:cNvPr>
          <p:cNvCxnSpPr>
            <a:cxnSpLocks/>
          </p:cNvCxnSpPr>
          <p:nvPr/>
        </p:nvCxnSpPr>
        <p:spPr>
          <a:xfrm>
            <a:off x="606058" y="4880905"/>
            <a:ext cx="0" cy="101223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344" name="正方形/長方形 343">
            <a:extLst>
              <a:ext uri="{FF2B5EF4-FFF2-40B4-BE49-F238E27FC236}">
                <a16:creationId xmlns:a16="http://schemas.microsoft.com/office/drawing/2014/main" id="{4DF8FA47-77EB-4F40-93D7-975579141ECE}"/>
              </a:ext>
            </a:extLst>
          </p:cNvPr>
          <p:cNvSpPr/>
          <p:nvPr/>
        </p:nvSpPr>
        <p:spPr>
          <a:xfrm>
            <a:off x="2858366" y="4612013"/>
            <a:ext cx="1618437" cy="821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5" name="正方形/長方形 344">
            <a:extLst>
              <a:ext uri="{FF2B5EF4-FFF2-40B4-BE49-F238E27FC236}">
                <a16:creationId xmlns:a16="http://schemas.microsoft.com/office/drawing/2014/main" id="{1570849B-5D9E-46EE-BD7E-50B1A0F73A87}"/>
              </a:ext>
            </a:extLst>
          </p:cNvPr>
          <p:cNvSpPr/>
          <p:nvPr/>
        </p:nvSpPr>
        <p:spPr>
          <a:xfrm>
            <a:off x="2856105" y="4721181"/>
            <a:ext cx="1618437" cy="821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6" name="正方形/長方形 345">
            <a:extLst>
              <a:ext uri="{FF2B5EF4-FFF2-40B4-BE49-F238E27FC236}">
                <a16:creationId xmlns:a16="http://schemas.microsoft.com/office/drawing/2014/main" id="{264F3CE6-8132-46FA-A148-CC64B0B4D304}"/>
              </a:ext>
            </a:extLst>
          </p:cNvPr>
          <p:cNvSpPr/>
          <p:nvPr/>
        </p:nvSpPr>
        <p:spPr>
          <a:xfrm>
            <a:off x="2841899" y="4064599"/>
            <a:ext cx="1624696" cy="8281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7" name="正方形/長方形 346">
            <a:extLst>
              <a:ext uri="{FF2B5EF4-FFF2-40B4-BE49-F238E27FC236}">
                <a16:creationId xmlns:a16="http://schemas.microsoft.com/office/drawing/2014/main" id="{E5DD2A80-EC9A-4E94-A577-7EA2C2E237A7}"/>
              </a:ext>
            </a:extLst>
          </p:cNvPr>
          <p:cNvSpPr/>
          <p:nvPr/>
        </p:nvSpPr>
        <p:spPr>
          <a:xfrm>
            <a:off x="2832242" y="3121601"/>
            <a:ext cx="1618436" cy="821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8" name="正方形/長方形 347">
            <a:extLst>
              <a:ext uri="{FF2B5EF4-FFF2-40B4-BE49-F238E27FC236}">
                <a16:creationId xmlns:a16="http://schemas.microsoft.com/office/drawing/2014/main" id="{EF01A64B-C6F2-488B-844C-9B91E29F32E3}"/>
              </a:ext>
            </a:extLst>
          </p:cNvPr>
          <p:cNvSpPr/>
          <p:nvPr/>
        </p:nvSpPr>
        <p:spPr>
          <a:xfrm>
            <a:off x="2838682" y="2797467"/>
            <a:ext cx="1618437" cy="79325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9" name="正方形/長方形 348">
            <a:extLst>
              <a:ext uri="{FF2B5EF4-FFF2-40B4-BE49-F238E27FC236}">
                <a16:creationId xmlns:a16="http://schemas.microsoft.com/office/drawing/2014/main" id="{03D75C6C-94C6-4878-88FF-D57A70F08970}"/>
              </a:ext>
            </a:extLst>
          </p:cNvPr>
          <p:cNvSpPr/>
          <p:nvPr/>
        </p:nvSpPr>
        <p:spPr>
          <a:xfrm>
            <a:off x="2841899" y="3966709"/>
            <a:ext cx="1624696" cy="8281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0" name="正方形/長方形 349">
            <a:extLst>
              <a:ext uri="{FF2B5EF4-FFF2-40B4-BE49-F238E27FC236}">
                <a16:creationId xmlns:a16="http://schemas.microsoft.com/office/drawing/2014/main" id="{2DCB6B30-EDC1-4D0E-8EDA-505BE33AC9A7}"/>
              </a:ext>
            </a:extLst>
          </p:cNvPr>
          <p:cNvSpPr/>
          <p:nvPr/>
        </p:nvSpPr>
        <p:spPr>
          <a:xfrm>
            <a:off x="2841899" y="4278026"/>
            <a:ext cx="1624696" cy="8281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1" name="正方形/長方形 350">
            <a:extLst>
              <a:ext uri="{FF2B5EF4-FFF2-40B4-BE49-F238E27FC236}">
                <a16:creationId xmlns:a16="http://schemas.microsoft.com/office/drawing/2014/main" id="{8579FEA8-241A-4F2A-A842-01D55EFE1A78}"/>
              </a:ext>
            </a:extLst>
          </p:cNvPr>
          <p:cNvSpPr/>
          <p:nvPr/>
        </p:nvSpPr>
        <p:spPr>
          <a:xfrm>
            <a:off x="2832241" y="2584762"/>
            <a:ext cx="1618437" cy="86267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2" name="正方形/長方形 351">
            <a:extLst>
              <a:ext uri="{FF2B5EF4-FFF2-40B4-BE49-F238E27FC236}">
                <a16:creationId xmlns:a16="http://schemas.microsoft.com/office/drawing/2014/main" id="{B108422E-9C0A-42E4-8AF3-2CD827C6271F}"/>
              </a:ext>
            </a:extLst>
          </p:cNvPr>
          <p:cNvSpPr/>
          <p:nvPr/>
        </p:nvSpPr>
        <p:spPr>
          <a:xfrm>
            <a:off x="2832239" y="3754561"/>
            <a:ext cx="1618437" cy="821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3" name="正方形/長方形 352">
            <a:extLst>
              <a:ext uri="{FF2B5EF4-FFF2-40B4-BE49-F238E27FC236}">
                <a16:creationId xmlns:a16="http://schemas.microsoft.com/office/drawing/2014/main" id="{78E56DB0-BBCB-48E3-9CB9-727AE066F370}"/>
              </a:ext>
            </a:extLst>
          </p:cNvPr>
          <p:cNvSpPr/>
          <p:nvPr/>
        </p:nvSpPr>
        <p:spPr>
          <a:xfrm>
            <a:off x="2836181" y="2690168"/>
            <a:ext cx="1624696" cy="90687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4" name="正方形/長方形 353">
            <a:extLst>
              <a:ext uri="{FF2B5EF4-FFF2-40B4-BE49-F238E27FC236}">
                <a16:creationId xmlns:a16="http://schemas.microsoft.com/office/drawing/2014/main" id="{C26750F6-42F8-4548-ADC5-3C1A67E7DFC4}"/>
              </a:ext>
            </a:extLst>
          </p:cNvPr>
          <p:cNvSpPr/>
          <p:nvPr/>
        </p:nvSpPr>
        <p:spPr>
          <a:xfrm>
            <a:off x="2838683" y="2910164"/>
            <a:ext cx="1618436" cy="821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5" name="正方形/長方形 354">
            <a:extLst>
              <a:ext uri="{FF2B5EF4-FFF2-40B4-BE49-F238E27FC236}">
                <a16:creationId xmlns:a16="http://schemas.microsoft.com/office/drawing/2014/main" id="{EB7C67F3-06FE-43D0-B297-7DCB144DA2BF}"/>
              </a:ext>
            </a:extLst>
          </p:cNvPr>
          <p:cNvSpPr/>
          <p:nvPr/>
        </p:nvSpPr>
        <p:spPr>
          <a:xfrm>
            <a:off x="2838589" y="4169548"/>
            <a:ext cx="1618437" cy="821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6" name="正方形/長方形 355">
            <a:extLst>
              <a:ext uri="{FF2B5EF4-FFF2-40B4-BE49-F238E27FC236}">
                <a16:creationId xmlns:a16="http://schemas.microsoft.com/office/drawing/2014/main" id="{C862EE37-7EA0-402F-AEEA-5820CDC2142B}"/>
              </a:ext>
            </a:extLst>
          </p:cNvPr>
          <p:cNvSpPr/>
          <p:nvPr/>
        </p:nvSpPr>
        <p:spPr>
          <a:xfrm>
            <a:off x="2834226" y="2374929"/>
            <a:ext cx="1630527" cy="8253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7" name="正方形/長方形 356">
            <a:extLst>
              <a:ext uri="{FF2B5EF4-FFF2-40B4-BE49-F238E27FC236}">
                <a16:creationId xmlns:a16="http://schemas.microsoft.com/office/drawing/2014/main" id="{D0CCA323-B542-4133-BBD1-27843C2C2F54}"/>
              </a:ext>
            </a:extLst>
          </p:cNvPr>
          <p:cNvSpPr/>
          <p:nvPr/>
        </p:nvSpPr>
        <p:spPr>
          <a:xfrm>
            <a:off x="2832651" y="1835775"/>
            <a:ext cx="1629324" cy="8626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8" name="正方形/長方形 357">
            <a:extLst>
              <a:ext uri="{FF2B5EF4-FFF2-40B4-BE49-F238E27FC236}">
                <a16:creationId xmlns:a16="http://schemas.microsoft.com/office/drawing/2014/main" id="{77B8E38E-DF0C-4FD2-ACB6-A682BBAFE29C}"/>
              </a:ext>
            </a:extLst>
          </p:cNvPr>
          <p:cNvSpPr/>
          <p:nvPr/>
        </p:nvSpPr>
        <p:spPr>
          <a:xfrm>
            <a:off x="2832924" y="2055514"/>
            <a:ext cx="1629318" cy="86713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9" name="正方形/長方形 358">
            <a:extLst>
              <a:ext uri="{FF2B5EF4-FFF2-40B4-BE49-F238E27FC236}">
                <a16:creationId xmlns:a16="http://schemas.microsoft.com/office/drawing/2014/main" id="{28E84767-5CD1-4E02-AA31-089A0C97E56A}"/>
              </a:ext>
            </a:extLst>
          </p:cNvPr>
          <p:cNvSpPr/>
          <p:nvPr/>
        </p:nvSpPr>
        <p:spPr>
          <a:xfrm>
            <a:off x="2832946" y="1727992"/>
            <a:ext cx="1627931" cy="8386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0" name="正方形/長方形 359">
            <a:extLst>
              <a:ext uri="{FF2B5EF4-FFF2-40B4-BE49-F238E27FC236}">
                <a16:creationId xmlns:a16="http://schemas.microsoft.com/office/drawing/2014/main" id="{BF2D4152-427E-4C8C-ABE4-5C0750F2CB8E}"/>
              </a:ext>
            </a:extLst>
          </p:cNvPr>
          <p:cNvSpPr/>
          <p:nvPr/>
        </p:nvSpPr>
        <p:spPr bwMode="gray">
          <a:xfrm>
            <a:off x="2832242" y="1622334"/>
            <a:ext cx="1629341" cy="8334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1" name="正方形/長方形 360">
            <a:extLst>
              <a:ext uri="{FF2B5EF4-FFF2-40B4-BE49-F238E27FC236}">
                <a16:creationId xmlns:a16="http://schemas.microsoft.com/office/drawing/2014/main" id="{AE674C95-4A7D-466A-BC6A-3D1183643E55}"/>
              </a:ext>
            </a:extLst>
          </p:cNvPr>
          <p:cNvSpPr/>
          <p:nvPr/>
        </p:nvSpPr>
        <p:spPr>
          <a:xfrm>
            <a:off x="2833304" y="2267339"/>
            <a:ext cx="1623380" cy="8253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2" name="角丸四角形 3">
            <a:extLst>
              <a:ext uri="{FF2B5EF4-FFF2-40B4-BE49-F238E27FC236}">
                <a16:creationId xmlns:a16="http://schemas.microsoft.com/office/drawing/2014/main" id="{62C5147C-BE2F-42E3-9321-24F5E188A6F7}"/>
              </a:ext>
            </a:extLst>
          </p:cNvPr>
          <p:cNvSpPr/>
          <p:nvPr/>
        </p:nvSpPr>
        <p:spPr>
          <a:xfrm>
            <a:off x="2458906" y="1089126"/>
            <a:ext cx="1963473" cy="306553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番　組　表</a:t>
            </a:r>
            <a:endParaRPr kumimoji="1" lang="en-US" altLang="ja-JP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3" name="雲 362">
            <a:extLst>
              <a:ext uri="{FF2B5EF4-FFF2-40B4-BE49-F238E27FC236}">
                <a16:creationId xmlns:a16="http://schemas.microsoft.com/office/drawing/2014/main" id="{DE6B034D-A783-4548-91D6-5A7F28545B79}"/>
              </a:ext>
            </a:extLst>
          </p:cNvPr>
          <p:cNvSpPr/>
          <p:nvPr/>
        </p:nvSpPr>
        <p:spPr>
          <a:xfrm rot="20971925">
            <a:off x="2474273" y="1104114"/>
            <a:ext cx="587292" cy="264178"/>
          </a:xfrm>
          <a:prstGeom prst="cloud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B0604020202020204" pitchFamily="2" charset="-79"/>
              <a:ea typeface="ＤＦＰ極太丸ゴシック体" panose="020F0C00000000000000" pitchFamily="50" charset="-128"/>
              <a:cs typeface="Aharoni" panose="020B0604020202020204" pitchFamily="2" charset="-79"/>
            </a:endParaRPr>
          </a:p>
        </p:txBody>
      </p:sp>
      <p:pic>
        <p:nvPicPr>
          <p:cNvPr id="364" name="図 363">
            <a:extLst>
              <a:ext uri="{FF2B5EF4-FFF2-40B4-BE49-F238E27FC236}">
                <a16:creationId xmlns:a16="http://schemas.microsoft.com/office/drawing/2014/main" id="{BA53BB95-DF83-4544-937F-B3E4D6CA9D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080602" y="1122338"/>
            <a:ext cx="720080" cy="98305"/>
          </a:xfrm>
          <a:prstGeom prst="rect">
            <a:avLst/>
          </a:prstGeom>
        </p:spPr>
      </p:pic>
      <p:cxnSp>
        <p:nvCxnSpPr>
          <p:cNvPr id="365" name="直線コネクタ 364">
            <a:extLst>
              <a:ext uri="{FF2B5EF4-FFF2-40B4-BE49-F238E27FC236}">
                <a16:creationId xmlns:a16="http://schemas.microsoft.com/office/drawing/2014/main" id="{8A620A4D-3F7E-4CE8-9CAE-9BC9220177F7}"/>
              </a:ext>
            </a:extLst>
          </p:cNvPr>
          <p:cNvCxnSpPr>
            <a:cxnSpLocks/>
          </p:cNvCxnSpPr>
          <p:nvPr/>
        </p:nvCxnSpPr>
        <p:spPr>
          <a:xfrm>
            <a:off x="2791212" y="1723457"/>
            <a:ext cx="0" cy="2736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pic>
        <p:nvPicPr>
          <p:cNvPr id="366" name="図 365">
            <a:extLst>
              <a:ext uri="{FF2B5EF4-FFF2-40B4-BE49-F238E27FC236}">
                <a16:creationId xmlns:a16="http://schemas.microsoft.com/office/drawing/2014/main" id="{54E2E175-2A5B-4DB5-89CC-2B621D5D50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980707" y="1074501"/>
            <a:ext cx="421455" cy="341339"/>
          </a:xfrm>
          <a:prstGeom prst="rect">
            <a:avLst/>
          </a:prstGeom>
        </p:spPr>
      </p:pic>
      <p:sp>
        <p:nvSpPr>
          <p:cNvPr id="367" name="タイトル 1">
            <a:extLst>
              <a:ext uri="{FF2B5EF4-FFF2-40B4-BE49-F238E27FC236}">
                <a16:creationId xmlns:a16="http://schemas.microsoft.com/office/drawing/2014/main" id="{0EE2B651-213F-4CE1-BB5C-D8968FAE72C2}"/>
              </a:ext>
            </a:extLst>
          </p:cNvPr>
          <p:cNvSpPr txBox="1">
            <a:spLocks/>
          </p:cNvSpPr>
          <p:nvPr/>
        </p:nvSpPr>
        <p:spPr bwMode="white">
          <a:xfrm>
            <a:off x="3913706" y="1041200"/>
            <a:ext cx="551047" cy="35888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ＤＦＰ極太丸ゴシック体" panose="020F0C00000000000000" pitchFamily="50" charset="-128"/>
                <a:ea typeface="ＤＦＰ極太丸ゴシック体" panose="020F0C00000000000000" pitchFamily="50" charset="-128"/>
                <a:cs typeface="+mj-cs"/>
              </a:rPr>
              <a:t>11ch</a:t>
            </a: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ＤＦＰ極太丸ゴシック体" panose="020F0C00000000000000" pitchFamily="50" charset="-128"/>
              <a:ea typeface="ＤＦＰ極太丸ゴシック体" panose="020F0C00000000000000" pitchFamily="50" charset="-128"/>
              <a:cs typeface="+mj-cs"/>
            </a:endParaRPr>
          </a:p>
        </p:txBody>
      </p:sp>
      <p:sp>
        <p:nvSpPr>
          <p:cNvPr id="368" name="サブタイトル 2">
            <a:extLst>
              <a:ext uri="{FF2B5EF4-FFF2-40B4-BE49-F238E27FC236}">
                <a16:creationId xmlns:a16="http://schemas.microsoft.com/office/drawing/2014/main" id="{84046783-D38B-4B60-AA57-261C8DAAD929}"/>
              </a:ext>
            </a:extLst>
          </p:cNvPr>
          <p:cNvSpPr txBox="1">
            <a:spLocks/>
          </p:cNvSpPr>
          <p:nvPr/>
        </p:nvSpPr>
        <p:spPr bwMode="gray">
          <a:xfrm>
            <a:off x="2359164" y="1017692"/>
            <a:ext cx="2160000" cy="4248000"/>
          </a:xfrm>
          <a:prstGeom prst="rect">
            <a:avLst/>
          </a:prstGeom>
          <a:ln w="12700">
            <a:solidFill>
              <a:sysClr val="windowText" lastClr="000000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6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番組内容は告知なく変更になる場合がございます。ご了承ください</a:t>
            </a:r>
            <a:r>
              <a:rPr kumimoji="1" lang="ja-JP" altLang="en-US" sz="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kumimoji="1" lang="en-US" altLang="ja-JP" sz="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</a:t>
            </a:r>
            <a:r>
              <a:rPr kumimoji="1" lang="ja-JP" altLang="en-US" sz="9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℡　０４２－９７４－３６１１</a:t>
            </a:r>
            <a:endParaRPr kumimoji="1" lang="en-US" altLang="ja-JP" sz="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7:00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ごきげん体操 ◇飯能市役所インフォ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7:15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情報玉手箱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:30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早置き情報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ゴミ収集日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</a:p>
          <a:p>
            <a:pPr marL="0" marR="0" lvl="0" indent="0" algn="l" defTabSz="9858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8:00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QVC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9:00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飯能市役所インフォメーション　　　　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9:10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</a:t>
            </a: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MAKING 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◇体操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:30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街コロンブス ◇情報玉手箱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10:00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ほっとトピックス・お店のわ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10:30     QVC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12:00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アーカイブ選（</a:t>
            </a: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2004</a:t>
            </a: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年放送）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       </a:t>
            </a: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手作り筏コンテスト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   </a:t>
            </a: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はんなーらスポーツコンテスト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12:30     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街コロンブス ♢ 情報玉手箱</a:t>
            </a: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13:00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ショップチャンネル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14:00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飯能市役所インフォメーション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14:10     </a:t>
            </a: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MAKING</a:t>
            </a: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♢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体操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:30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生活情報 「ヒザ痛緩和」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15:00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ショップチャンネル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16:00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週間いるま（入間ケーブルテレビ）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17:00     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知っチャオマイタウン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狭山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CATV)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18:00</a:t>
            </a: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飯能市役所インフォメーション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:10     </a:t>
            </a: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MAKING</a:t>
            </a: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◇助手席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:30     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街コロンブス♢情報玉手箱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19:00     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ほっとトピックス・お店のわ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19:30     </a:t>
            </a: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特番 負けるもんか！飯能！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～飯能夏まつりダイジェスト～</a:t>
            </a:r>
            <a:endParaRPr kumimoji="1" lang="en-US" altLang="ja-JP" sz="10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20:30     </a:t>
            </a: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川井郁子 ヴァイオリンコンサート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21:30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秋本奈緒美の日本名水巡り ＃長野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22:00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飯能市役所インフォメーション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22:10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街コロンブス ♢情報玉手箱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22:40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CS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お知らせ ♢助手席物語　 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23:00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ショップチャンネル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メイリオ" panose="020B0604030504040204" pitchFamily="50" charset="-128"/>
              </a:rPr>
              <a:t>　　　　今週の街コロは「メッツァ」探訪！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69" name="Picture 2" descr="C:\Users\wada.TV-HANNO\Desktop\飯能テレビロゴ\ハンナちゃん　指さし.png">
            <a:extLst>
              <a:ext uri="{FF2B5EF4-FFF2-40B4-BE49-F238E27FC236}">
                <a16:creationId xmlns:a16="http://schemas.microsoft.com/office/drawing/2014/main" id="{DEBD1C84-DB65-49F6-A2E2-5392DF601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21045422">
            <a:off x="4008306" y="4764999"/>
            <a:ext cx="441278" cy="46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0" name="直線コネクタ 369">
            <a:extLst>
              <a:ext uri="{FF2B5EF4-FFF2-40B4-BE49-F238E27FC236}">
                <a16:creationId xmlns:a16="http://schemas.microsoft.com/office/drawing/2014/main" id="{5B278618-E740-40DF-8A81-7462ED573BB7}"/>
              </a:ext>
            </a:extLst>
          </p:cNvPr>
          <p:cNvCxnSpPr>
            <a:cxnSpLocks/>
          </p:cNvCxnSpPr>
          <p:nvPr/>
        </p:nvCxnSpPr>
        <p:spPr>
          <a:xfrm>
            <a:off x="2791212" y="1616673"/>
            <a:ext cx="0" cy="3433467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371" name="正方形/長方形 370">
            <a:extLst>
              <a:ext uri="{FF2B5EF4-FFF2-40B4-BE49-F238E27FC236}">
                <a16:creationId xmlns:a16="http://schemas.microsoft.com/office/drawing/2014/main" id="{33B19B1F-2CF5-401B-A31E-C6FBAB89A33E}"/>
              </a:ext>
            </a:extLst>
          </p:cNvPr>
          <p:cNvSpPr/>
          <p:nvPr/>
        </p:nvSpPr>
        <p:spPr>
          <a:xfrm rot="20968163">
            <a:off x="2205713" y="1139695"/>
            <a:ext cx="111980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kumimoji="1" lang="en-US" altLang="ja-JP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kumimoji="1" lang="ja-JP" altLang="en-US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kumimoji="1" lang="en-US" altLang="ja-JP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月）</a:t>
            </a:r>
            <a:endParaRPr kumimoji="1" lang="en-US" altLang="ja-JP" sz="6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72" name="正方形/長方形 371">
            <a:extLst>
              <a:ext uri="{FF2B5EF4-FFF2-40B4-BE49-F238E27FC236}">
                <a16:creationId xmlns:a16="http://schemas.microsoft.com/office/drawing/2014/main" id="{F8DFAA86-7439-491D-AC37-25E3E475A72D}"/>
              </a:ext>
            </a:extLst>
          </p:cNvPr>
          <p:cNvSpPr/>
          <p:nvPr/>
        </p:nvSpPr>
        <p:spPr>
          <a:xfrm>
            <a:off x="5049662" y="4719004"/>
            <a:ext cx="1618437" cy="821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3" name="正方形/長方形 372">
            <a:extLst>
              <a:ext uri="{FF2B5EF4-FFF2-40B4-BE49-F238E27FC236}">
                <a16:creationId xmlns:a16="http://schemas.microsoft.com/office/drawing/2014/main" id="{8B0716CA-42AB-4FEC-A130-1BB52585D8F0}"/>
              </a:ext>
            </a:extLst>
          </p:cNvPr>
          <p:cNvSpPr/>
          <p:nvPr/>
        </p:nvSpPr>
        <p:spPr>
          <a:xfrm>
            <a:off x="5044691" y="4611447"/>
            <a:ext cx="1618437" cy="821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4" name="正方形/長方形 373">
            <a:extLst>
              <a:ext uri="{FF2B5EF4-FFF2-40B4-BE49-F238E27FC236}">
                <a16:creationId xmlns:a16="http://schemas.microsoft.com/office/drawing/2014/main" id="{4923A736-077A-49BA-A043-DD1231632CB3}"/>
              </a:ext>
            </a:extLst>
          </p:cNvPr>
          <p:cNvSpPr/>
          <p:nvPr/>
        </p:nvSpPr>
        <p:spPr>
          <a:xfrm>
            <a:off x="5061336" y="4183888"/>
            <a:ext cx="1624696" cy="8281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5" name="正方形/長方形 374">
            <a:extLst>
              <a:ext uri="{FF2B5EF4-FFF2-40B4-BE49-F238E27FC236}">
                <a16:creationId xmlns:a16="http://schemas.microsoft.com/office/drawing/2014/main" id="{BC716BD4-98D6-49CA-83D7-39C1A72E2D74}"/>
              </a:ext>
            </a:extLst>
          </p:cNvPr>
          <p:cNvSpPr/>
          <p:nvPr/>
        </p:nvSpPr>
        <p:spPr>
          <a:xfrm>
            <a:off x="5056731" y="3120398"/>
            <a:ext cx="1618436" cy="8571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6" name="正方形/長方形 375">
            <a:extLst>
              <a:ext uri="{FF2B5EF4-FFF2-40B4-BE49-F238E27FC236}">
                <a16:creationId xmlns:a16="http://schemas.microsoft.com/office/drawing/2014/main" id="{BCFD4DCD-471B-4D99-84A2-314CB03ABD7F}"/>
              </a:ext>
            </a:extLst>
          </p:cNvPr>
          <p:cNvSpPr/>
          <p:nvPr/>
        </p:nvSpPr>
        <p:spPr>
          <a:xfrm>
            <a:off x="5056730" y="2799312"/>
            <a:ext cx="1618437" cy="821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7" name="正方形/長方形 376">
            <a:extLst>
              <a:ext uri="{FF2B5EF4-FFF2-40B4-BE49-F238E27FC236}">
                <a16:creationId xmlns:a16="http://schemas.microsoft.com/office/drawing/2014/main" id="{D4CB24C1-C869-4702-B803-E78A4866E7A9}"/>
              </a:ext>
            </a:extLst>
          </p:cNvPr>
          <p:cNvSpPr/>
          <p:nvPr/>
        </p:nvSpPr>
        <p:spPr>
          <a:xfrm>
            <a:off x="5061336" y="3761205"/>
            <a:ext cx="1624696" cy="8281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8" name="正方形/長方形 377">
            <a:extLst>
              <a:ext uri="{FF2B5EF4-FFF2-40B4-BE49-F238E27FC236}">
                <a16:creationId xmlns:a16="http://schemas.microsoft.com/office/drawing/2014/main" id="{06F7E278-D232-4230-9888-0127B12B5162}"/>
              </a:ext>
            </a:extLst>
          </p:cNvPr>
          <p:cNvSpPr/>
          <p:nvPr/>
        </p:nvSpPr>
        <p:spPr>
          <a:xfrm>
            <a:off x="5053904" y="2583187"/>
            <a:ext cx="1618437" cy="821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9" name="正方形/長方形 378">
            <a:extLst>
              <a:ext uri="{FF2B5EF4-FFF2-40B4-BE49-F238E27FC236}">
                <a16:creationId xmlns:a16="http://schemas.microsoft.com/office/drawing/2014/main" id="{B5C275EE-0C7B-4FFF-A7AA-6F17517C120F}"/>
              </a:ext>
            </a:extLst>
          </p:cNvPr>
          <p:cNvSpPr/>
          <p:nvPr/>
        </p:nvSpPr>
        <p:spPr>
          <a:xfrm>
            <a:off x="5056159" y="4077053"/>
            <a:ext cx="1618437" cy="821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0" name="正方形/長方形 379">
            <a:extLst>
              <a:ext uri="{FF2B5EF4-FFF2-40B4-BE49-F238E27FC236}">
                <a16:creationId xmlns:a16="http://schemas.microsoft.com/office/drawing/2014/main" id="{F9B2BAE5-09B3-4EE8-98F5-FB157CC761F3}"/>
              </a:ext>
            </a:extLst>
          </p:cNvPr>
          <p:cNvSpPr/>
          <p:nvPr/>
        </p:nvSpPr>
        <p:spPr>
          <a:xfrm>
            <a:off x="5058332" y="3978408"/>
            <a:ext cx="1624696" cy="8281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1" name="正方形/長方形 380">
            <a:extLst>
              <a:ext uri="{FF2B5EF4-FFF2-40B4-BE49-F238E27FC236}">
                <a16:creationId xmlns:a16="http://schemas.microsoft.com/office/drawing/2014/main" id="{973876E0-3F7C-49B9-917B-BD023DDFC5CB}"/>
              </a:ext>
            </a:extLst>
          </p:cNvPr>
          <p:cNvSpPr/>
          <p:nvPr/>
        </p:nvSpPr>
        <p:spPr>
          <a:xfrm>
            <a:off x="5056730" y="2691380"/>
            <a:ext cx="1624696" cy="7351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2" name="正方形/長方形 381">
            <a:extLst>
              <a:ext uri="{FF2B5EF4-FFF2-40B4-BE49-F238E27FC236}">
                <a16:creationId xmlns:a16="http://schemas.microsoft.com/office/drawing/2014/main" id="{EB8D9DA8-C857-4999-8BF5-AC31016892A0}"/>
              </a:ext>
            </a:extLst>
          </p:cNvPr>
          <p:cNvSpPr/>
          <p:nvPr/>
        </p:nvSpPr>
        <p:spPr>
          <a:xfrm>
            <a:off x="5056731" y="2908798"/>
            <a:ext cx="1618436" cy="8571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3" name="正方形/長方形 382">
            <a:extLst>
              <a:ext uri="{FF2B5EF4-FFF2-40B4-BE49-F238E27FC236}">
                <a16:creationId xmlns:a16="http://schemas.microsoft.com/office/drawing/2014/main" id="{BEA4CEC2-EBE3-40E9-B3FC-6A7A121CCA5E}"/>
              </a:ext>
            </a:extLst>
          </p:cNvPr>
          <p:cNvSpPr/>
          <p:nvPr/>
        </p:nvSpPr>
        <p:spPr>
          <a:xfrm>
            <a:off x="5054129" y="4286041"/>
            <a:ext cx="1618437" cy="821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4" name="正方形/長方形 383">
            <a:extLst>
              <a:ext uri="{FF2B5EF4-FFF2-40B4-BE49-F238E27FC236}">
                <a16:creationId xmlns:a16="http://schemas.microsoft.com/office/drawing/2014/main" id="{75CD9DA4-68CB-4D5F-9496-F40AFF700C4A}"/>
              </a:ext>
            </a:extLst>
          </p:cNvPr>
          <p:cNvSpPr/>
          <p:nvPr/>
        </p:nvSpPr>
        <p:spPr>
          <a:xfrm>
            <a:off x="5051646" y="2374929"/>
            <a:ext cx="1630527" cy="8253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5" name="正方形/長方形 384">
            <a:extLst>
              <a:ext uri="{FF2B5EF4-FFF2-40B4-BE49-F238E27FC236}">
                <a16:creationId xmlns:a16="http://schemas.microsoft.com/office/drawing/2014/main" id="{E2E50D99-4606-4465-8F15-4F9C09FD7D27}"/>
              </a:ext>
            </a:extLst>
          </p:cNvPr>
          <p:cNvSpPr/>
          <p:nvPr/>
        </p:nvSpPr>
        <p:spPr>
          <a:xfrm>
            <a:off x="5050071" y="1835775"/>
            <a:ext cx="1629324" cy="8626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6" name="正方形/長方形 385">
            <a:extLst>
              <a:ext uri="{FF2B5EF4-FFF2-40B4-BE49-F238E27FC236}">
                <a16:creationId xmlns:a16="http://schemas.microsoft.com/office/drawing/2014/main" id="{6C6A16D7-67FF-45F6-8F7D-7E9962F7E8A6}"/>
              </a:ext>
            </a:extLst>
          </p:cNvPr>
          <p:cNvSpPr/>
          <p:nvPr/>
        </p:nvSpPr>
        <p:spPr>
          <a:xfrm>
            <a:off x="5050344" y="2055514"/>
            <a:ext cx="1629318" cy="86713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7" name="正方形/長方形 386">
            <a:extLst>
              <a:ext uri="{FF2B5EF4-FFF2-40B4-BE49-F238E27FC236}">
                <a16:creationId xmlns:a16="http://schemas.microsoft.com/office/drawing/2014/main" id="{C2A5B06A-DB08-4FE7-AD37-6C8ED2C71F29}"/>
              </a:ext>
            </a:extLst>
          </p:cNvPr>
          <p:cNvSpPr/>
          <p:nvPr/>
        </p:nvSpPr>
        <p:spPr>
          <a:xfrm>
            <a:off x="5050366" y="1727992"/>
            <a:ext cx="1627931" cy="8386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8" name="正方形/長方形 387">
            <a:extLst>
              <a:ext uri="{FF2B5EF4-FFF2-40B4-BE49-F238E27FC236}">
                <a16:creationId xmlns:a16="http://schemas.microsoft.com/office/drawing/2014/main" id="{2C2928C9-72E3-4D19-9281-E7EB91C8F7B6}"/>
              </a:ext>
            </a:extLst>
          </p:cNvPr>
          <p:cNvSpPr/>
          <p:nvPr/>
        </p:nvSpPr>
        <p:spPr bwMode="gray">
          <a:xfrm>
            <a:off x="5049662" y="1622334"/>
            <a:ext cx="1629341" cy="8334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9" name="正方形/長方形 388">
            <a:extLst>
              <a:ext uri="{FF2B5EF4-FFF2-40B4-BE49-F238E27FC236}">
                <a16:creationId xmlns:a16="http://schemas.microsoft.com/office/drawing/2014/main" id="{1E440441-B411-4D7B-93F9-97016942D0C7}"/>
              </a:ext>
            </a:extLst>
          </p:cNvPr>
          <p:cNvSpPr/>
          <p:nvPr/>
        </p:nvSpPr>
        <p:spPr>
          <a:xfrm>
            <a:off x="5050724" y="2267339"/>
            <a:ext cx="1623380" cy="8253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0" name="角丸四角形 3">
            <a:extLst>
              <a:ext uri="{FF2B5EF4-FFF2-40B4-BE49-F238E27FC236}">
                <a16:creationId xmlns:a16="http://schemas.microsoft.com/office/drawing/2014/main" id="{37964F5C-4B4D-412C-9F95-D880012A5434}"/>
              </a:ext>
            </a:extLst>
          </p:cNvPr>
          <p:cNvSpPr/>
          <p:nvPr/>
        </p:nvSpPr>
        <p:spPr>
          <a:xfrm>
            <a:off x="4676326" y="1089126"/>
            <a:ext cx="1963473" cy="306553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番　組　表</a:t>
            </a:r>
            <a:endParaRPr kumimoji="1" lang="en-US" altLang="ja-JP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1" name="雲 390">
            <a:extLst>
              <a:ext uri="{FF2B5EF4-FFF2-40B4-BE49-F238E27FC236}">
                <a16:creationId xmlns:a16="http://schemas.microsoft.com/office/drawing/2014/main" id="{8884FE55-9A5F-42A2-BA6E-5F3C877F8BAE}"/>
              </a:ext>
            </a:extLst>
          </p:cNvPr>
          <p:cNvSpPr/>
          <p:nvPr/>
        </p:nvSpPr>
        <p:spPr>
          <a:xfrm rot="20971925">
            <a:off x="4691693" y="1104114"/>
            <a:ext cx="587292" cy="264178"/>
          </a:xfrm>
          <a:prstGeom prst="cloud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B0604020202020204" pitchFamily="2" charset="-79"/>
              <a:ea typeface="ＤＦＰ極太丸ゴシック体" panose="020F0C00000000000000" pitchFamily="50" charset="-128"/>
              <a:cs typeface="Aharoni" panose="020B0604020202020204" pitchFamily="2" charset="-79"/>
            </a:endParaRPr>
          </a:p>
        </p:txBody>
      </p:sp>
      <p:pic>
        <p:nvPicPr>
          <p:cNvPr id="392" name="図 391">
            <a:extLst>
              <a:ext uri="{FF2B5EF4-FFF2-40B4-BE49-F238E27FC236}">
                <a16:creationId xmlns:a16="http://schemas.microsoft.com/office/drawing/2014/main" id="{4E3FC396-0598-48CF-B37E-DBA8F69186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298022" y="1122338"/>
            <a:ext cx="720080" cy="98305"/>
          </a:xfrm>
          <a:prstGeom prst="rect">
            <a:avLst/>
          </a:prstGeom>
        </p:spPr>
      </p:pic>
      <p:cxnSp>
        <p:nvCxnSpPr>
          <p:cNvPr id="393" name="直線コネクタ 392">
            <a:extLst>
              <a:ext uri="{FF2B5EF4-FFF2-40B4-BE49-F238E27FC236}">
                <a16:creationId xmlns:a16="http://schemas.microsoft.com/office/drawing/2014/main" id="{6AC76B36-C358-4945-A2D3-E9D5BFD53319}"/>
              </a:ext>
            </a:extLst>
          </p:cNvPr>
          <p:cNvCxnSpPr>
            <a:cxnSpLocks/>
          </p:cNvCxnSpPr>
          <p:nvPr/>
        </p:nvCxnSpPr>
        <p:spPr>
          <a:xfrm>
            <a:off x="5008632" y="1723457"/>
            <a:ext cx="0" cy="2736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pic>
        <p:nvPicPr>
          <p:cNvPr id="394" name="図 393">
            <a:extLst>
              <a:ext uri="{FF2B5EF4-FFF2-40B4-BE49-F238E27FC236}">
                <a16:creationId xmlns:a16="http://schemas.microsoft.com/office/drawing/2014/main" id="{9D38627B-24FC-459B-B251-4D6F4752B7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98127" y="1074501"/>
            <a:ext cx="421455" cy="341339"/>
          </a:xfrm>
          <a:prstGeom prst="rect">
            <a:avLst/>
          </a:prstGeom>
        </p:spPr>
      </p:pic>
      <p:sp>
        <p:nvSpPr>
          <p:cNvPr id="395" name="タイトル 1">
            <a:extLst>
              <a:ext uri="{FF2B5EF4-FFF2-40B4-BE49-F238E27FC236}">
                <a16:creationId xmlns:a16="http://schemas.microsoft.com/office/drawing/2014/main" id="{EDAC06ED-723A-4B59-95DD-34113177C352}"/>
              </a:ext>
            </a:extLst>
          </p:cNvPr>
          <p:cNvSpPr txBox="1">
            <a:spLocks/>
          </p:cNvSpPr>
          <p:nvPr/>
        </p:nvSpPr>
        <p:spPr bwMode="white">
          <a:xfrm>
            <a:off x="6131126" y="1041200"/>
            <a:ext cx="551047" cy="35888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ＤＦＰ極太丸ゴシック体" panose="020F0C00000000000000" pitchFamily="50" charset="-128"/>
                <a:ea typeface="ＤＦＰ極太丸ゴシック体" panose="020F0C00000000000000" pitchFamily="50" charset="-128"/>
                <a:cs typeface="+mj-cs"/>
              </a:rPr>
              <a:t>11ch</a:t>
            </a: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ＤＦＰ極太丸ゴシック体" panose="020F0C00000000000000" pitchFamily="50" charset="-128"/>
              <a:ea typeface="ＤＦＰ極太丸ゴシック体" panose="020F0C00000000000000" pitchFamily="50" charset="-128"/>
              <a:cs typeface="+mj-cs"/>
            </a:endParaRPr>
          </a:p>
        </p:txBody>
      </p:sp>
      <p:sp>
        <p:nvSpPr>
          <p:cNvPr id="396" name="サブタイトル 2">
            <a:extLst>
              <a:ext uri="{FF2B5EF4-FFF2-40B4-BE49-F238E27FC236}">
                <a16:creationId xmlns:a16="http://schemas.microsoft.com/office/drawing/2014/main" id="{F28107C5-4E6E-4E72-937A-A128F70504AB}"/>
              </a:ext>
            </a:extLst>
          </p:cNvPr>
          <p:cNvSpPr txBox="1">
            <a:spLocks/>
          </p:cNvSpPr>
          <p:nvPr/>
        </p:nvSpPr>
        <p:spPr bwMode="gray">
          <a:xfrm>
            <a:off x="4576584" y="1017692"/>
            <a:ext cx="2160000" cy="4248000"/>
          </a:xfrm>
          <a:prstGeom prst="rect">
            <a:avLst/>
          </a:prstGeom>
          <a:ln w="12700">
            <a:solidFill>
              <a:sysClr val="windowText" lastClr="000000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6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番組内容は告知なく変更になる場合がございます。ご了承ください</a:t>
            </a:r>
            <a:r>
              <a:rPr kumimoji="1" lang="ja-JP" altLang="en-US" sz="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kumimoji="1" lang="en-US" altLang="ja-JP" sz="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</a:t>
            </a:r>
            <a:r>
              <a:rPr kumimoji="1" lang="ja-JP" altLang="en-US" sz="9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℡　０４２－９７４－３６１１</a:t>
            </a:r>
            <a:endParaRPr kumimoji="1" lang="en-US" altLang="ja-JP" sz="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7:00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ごきげん体操 ◇飯能市役所インフォ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7:15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情報玉手箱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:30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早置き情報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ゴミ収集日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</a:p>
          <a:p>
            <a:pPr marL="0" marR="0" lvl="0" indent="0" algn="l" defTabSz="9858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8:00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QVC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9:00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飯能市役所インフォメーション　　　　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9:10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</a:t>
            </a: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MAKING</a:t>
            </a: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◇体操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:30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街コロンブス ◇情報玉手箱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10:00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ほっとトピックス・お店のわ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10:30     QVC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12:00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アーカイブ選（</a:t>
            </a: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2004</a:t>
            </a: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年放送）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        </a:t>
            </a: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手作り筏コンテスト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        </a:t>
            </a: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はんなーらスポーツコンテスト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12:30     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街コロンブス ◇情報玉手箱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13:00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ショップチャンネル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14:00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飯能市役所インフォメーション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14:10     </a:t>
            </a: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MAKING</a:t>
            </a: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♢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体操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:30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生活情報 「ヒザ痛緩和」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15:00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ショップチャンネル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16:00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週間いるま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（入間ケーブルテレビ）</a:t>
            </a:r>
            <a:endParaRPr kumimoji="1" lang="en-US" altLang="ja-JP" sz="10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17:00     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知っチャオマイタウン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（狭山</a:t>
            </a: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CATV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kumimoji="1" lang="en-US" altLang="ja-JP" sz="10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18:00</a:t>
            </a: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飯能市役所インフォメーション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:10     </a:t>
            </a: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</a:t>
            </a: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MAKING</a:t>
            </a: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◇助手席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:30     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街コロンブス♢情報玉手箱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19:00     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ほっとトピックス・お店のわ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19:30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特番 負けるもんか！飯能！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～飯能夏まつりダイジェスト～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20:30     </a:t>
            </a: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川井郁子 ヴァイオリンコンサート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21:30     </a:t>
            </a: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神保町昭和歌謡倶楽部 オフコース特集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22:00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飯能市役所インフォメーション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22:10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街コロンブス ♢情報玉手箱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22:40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CS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お知らせ ♢助手席物語　 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23:00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ショップチャンネル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メイリオ" panose="020B0604030504040204" pitchFamily="50" charset="-128"/>
              </a:rPr>
              <a:t>　川井郁子のヴァイオリン 素敵です！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97" name="Picture 2" descr="C:\Users\wada.TV-HANNO\Desktop\飯能テレビロゴ\ハンナちゃん　指さし.png">
            <a:extLst>
              <a:ext uri="{FF2B5EF4-FFF2-40B4-BE49-F238E27FC236}">
                <a16:creationId xmlns:a16="http://schemas.microsoft.com/office/drawing/2014/main" id="{02862911-9F25-488A-AB5C-09B46C8AE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21045422">
            <a:off x="6250876" y="4788094"/>
            <a:ext cx="441278" cy="46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8" name="直線コネクタ 397">
            <a:extLst>
              <a:ext uri="{FF2B5EF4-FFF2-40B4-BE49-F238E27FC236}">
                <a16:creationId xmlns:a16="http://schemas.microsoft.com/office/drawing/2014/main" id="{9A99D2D6-180A-455A-B063-3F040E93AAEE}"/>
              </a:ext>
            </a:extLst>
          </p:cNvPr>
          <p:cNvCxnSpPr>
            <a:cxnSpLocks/>
          </p:cNvCxnSpPr>
          <p:nvPr/>
        </p:nvCxnSpPr>
        <p:spPr>
          <a:xfrm>
            <a:off x="5008632" y="1616673"/>
            <a:ext cx="0" cy="3433467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399" name="正方形/長方形 398">
            <a:extLst>
              <a:ext uri="{FF2B5EF4-FFF2-40B4-BE49-F238E27FC236}">
                <a16:creationId xmlns:a16="http://schemas.microsoft.com/office/drawing/2014/main" id="{5DD3FCCA-315C-4F4B-AFF2-393BEF5F802D}"/>
              </a:ext>
            </a:extLst>
          </p:cNvPr>
          <p:cNvSpPr/>
          <p:nvPr/>
        </p:nvSpPr>
        <p:spPr>
          <a:xfrm rot="20968163">
            <a:off x="4423133" y="1139695"/>
            <a:ext cx="111980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kumimoji="1" lang="en-US" altLang="ja-JP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</a:t>
            </a:r>
            <a:r>
              <a:rPr kumimoji="1" lang="ja-JP" altLang="en-US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kumimoji="1" lang="en-US" altLang="ja-JP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火）</a:t>
            </a:r>
            <a:endParaRPr kumimoji="1" lang="en-US" altLang="ja-JP" sz="6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00" name="正方形/長方形 399">
            <a:extLst>
              <a:ext uri="{FF2B5EF4-FFF2-40B4-BE49-F238E27FC236}">
                <a16:creationId xmlns:a16="http://schemas.microsoft.com/office/drawing/2014/main" id="{0670E319-61A4-4C3C-928F-5CBDAF316D5C}"/>
              </a:ext>
            </a:extLst>
          </p:cNvPr>
          <p:cNvSpPr/>
          <p:nvPr/>
        </p:nvSpPr>
        <p:spPr>
          <a:xfrm>
            <a:off x="633326" y="8955413"/>
            <a:ext cx="1618437" cy="821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1" name="正方形/長方形 400">
            <a:extLst>
              <a:ext uri="{FF2B5EF4-FFF2-40B4-BE49-F238E27FC236}">
                <a16:creationId xmlns:a16="http://schemas.microsoft.com/office/drawing/2014/main" id="{117DC955-7ABA-429E-951B-3C532DB38D6F}"/>
              </a:ext>
            </a:extLst>
          </p:cNvPr>
          <p:cNvSpPr/>
          <p:nvPr/>
        </p:nvSpPr>
        <p:spPr>
          <a:xfrm>
            <a:off x="631065" y="9064581"/>
            <a:ext cx="1618437" cy="821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2" name="正方形/長方形 401">
            <a:extLst>
              <a:ext uri="{FF2B5EF4-FFF2-40B4-BE49-F238E27FC236}">
                <a16:creationId xmlns:a16="http://schemas.microsoft.com/office/drawing/2014/main" id="{4D51D3B5-86B0-43F4-AFE2-A0380CF24BB5}"/>
              </a:ext>
            </a:extLst>
          </p:cNvPr>
          <p:cNvSpPr/>
          <p:nvPr/>
        </p:nvSpPr>
        <p:spPr>
          <a:xfrm>
            <a:off x="616859" y="8407999"/>
            <a:ext cx="1624696" cy="8281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3" name="正方形/長方形 402">
            <a:extLst>
              <a:ext uri="{FF2B5EF4-FFF2-40B4-BE49-F238E27FC236}">
                <a16:creationId xmlns:a16="http://schemas.microsoft.com/office/drawing/2014/main" id="{1987A07C-8EBA-45F5-9954-3CEE8F3665B1}"/>
              </a:ext>
            </a:extLst>
          </p:cNvPr>
          <p:cNvSpPr/>
          <p:nvPr/>
        </p:nvSpPr>
        <p:spPr>
          <a:xfrm>
            <a:off x="607202" y="7465001"/>
            <a:ext cx="1618436" cy="821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4" name="正方形/長方形 403">
            <a:extLst>
              <a:ext uri="{FF2B5EF4-FFF2-40B4-BE49-F238E27FC236}">
                <a16:creationId xmlns:a16="http://schemas.microsoft.com/office/drawing/2014/main" id="{06321649-E624-4197-941D-7A06F0F6BF2C}"/>
              </a:ext>
            </a:extLst>
          </p:cNvPr>
          <p:cNvSpPr/>
          <p:nvPr/>
        </p:nvSpPr>
        <p:spPr>
          <a:xfrm>
            <a:off x="613642" y="7140867"/>
            <a:ext cx="1618437" cy="79325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5" name="正方形/長方形 404">
            <a:extLst>
              <a:ext uri="{FF2B5EF4-FFF2-40B4-BE49-F238E27FC236}">
                <a16:creationId xmlns:a16="http://schemas.microsoft.com/office/drawing/2014/main" id="{BFAFDD4E-2ADA-403F-B275-0A11B728FDE6}"/>
              </a:ext>
            </a:extLst>
          </p:cNvPr>
          <p:cNvSpPr/>
          <p:nvPr/>
        </p:nvSpPr>
        <p:spPr>
          <a:xfrm>
            <a:off x="616859" y="8310109"/>
            <a:ext cx="1624696" cy="8281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6" name="正方形/長方形 405">
            <a:extLst>
              <a:ext uri="{FF2B5EF4-FFF2-40B4-BE49-F238E27FC236}">
                <a16:creationId xmlns:a16="http://schemas.microsoft.com/office/drawing/2014/main" id="{C77603F3-64D7-4460-A888-F4227716BD21}"/>
              </a:ext>
            </a:extLst>
          </p:cNvPr>
          <p:cNvSpPr/>
          <p:nvPr/>
        </p:nvSpPr>
        <p:spPr>
          <a:xfrm>
            <a:off x="616859" y="8621426"/>
            <a:ext cx="1624696" cy="8281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7" name="正方形/長方形 406">
            <a:extLst>
              <a:ext uri="{FF2B5EF4-FFF2-40B4-BE49-F238E27FC236}">
                <a16:creationId xmlns:a16="http://schemas.microsoft.com/office/drawing/2014/main" id="{E897654F-17B1-45C1-8677-DB4A842AD1BA}"/>
              </a:ext>
            </a:extLst>
          </p:cNvPr>
          <p:cNvSpPr/>
          <p:nvPr/>
        </p:nvSpPr>
        <p:spPr>
          <a:xfrm>
            <a:off x="607201" y="6928162"/>
            <a:ext cx="1618437" cy="86267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8" name="正方形/長方形 407">
            <a:extLst>
              <a:ext uri="{FF2B5EF4-FFF2-40B4-BE49-F238E27FC236}">
                <a16:creationId xmlns:a16="http://schemas.microsoft.com/office/drawing/2014/main" id="{1AD25E19-D741-4D6D-89E0-932C107E5DB9}"/>
              </a:ext>
            </a:extLst>
          </p:cNvPr>
          <p:cNvSpPr/>
          <p:nvPr/>
        </p:nvSpPr>
        <p:spPr>
          <a:xfrm>
            <a:off x="607199" y="8097961"/>
            <a:ext cx="1618437" cy="821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9" name="正方形/長方形 408">
            <a:extLst>
              <a:ext uri="{FF2B5EF4-FFF2-40B4-BE49-F238E27FC236}">
                <a16:creationId xmlns:a16="http://schemas.microsoft.com/office/drawing/2014/main" id="{DC0834BF-FBBA-4764-968E-6969A8C0F7EF}"/>
              </a:ext>
            </a:extLst>
          </p:cNvPr>
          <p:cNvSpPr/>
          <p:nvPr/>
        </p:nvSpPr>
        <p:spPr>
          <a:xfrm>
            <a:off x="611141" y="7033568"/>
            <a:ext cx="1624696" cy="90687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0" name="正方形/長方形 409">
            <a:extLst>
              <a:ext uri="{FF2B5EF4-FFF2-40B4-BE49-F238E27FC236}">
                <a16:creationId xmlns:a16="http://schemas.microsoft.com/office/drawing/2014/main" id="{E2161A32-3256-41BE-AE40-6F051623B00D}"/>
              </a:ext>
            </a:extLst>
          </p:cNvPr>
          <p:cNvSpPr/>
          <p:nvPr/>
        </p:nvSpPr>
        <p:spPr>
          <a:xfrm>
            <a:off x="613643" y="7253564"/>
            <a:ext cx="1618436" cy="821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1" name="正方形/長方形 410">
            <a:extLst>
              <a:ext uri="{FF2B5EF4-FFF2-40B4-BE49-F238E27FC236}">
                <a16:creationId xmlns:a16="http://schemas.microsoft.com/office/drawing/2014/main" id="{79287770-66BE-4B7D-9ACC-FE61253E767E}"/>
              </a:ext>
            </a:extLst>
          </p:cNvPr>
          <p:cNvSpPr/>
          <p:nvPr/>
        </p:nvSpPr>
        <p:spPr>
          <a:xfrm>
            <a:off x="613549" y="8512948"/>
            <a:ext cx="1618437" cy="821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2" name="正方形/長方形 411">
            <a:extLst>
              <a:ext uri="{FF2B5EF4-FFF2-40B4-BE49-F238E27FC236}">
                <a16:creationId xmlns:a16="http://schemas.microsoft.com/office/drawing/2014/main" id="{D75C9A67-0CC3-4EFA-BFA2-C32372C91826}"/>
              </a:ext>
            </a:extLst>
          </p:cNvPr>
          <p:cNvSpPr/>
          <p:nvPr/>
        </p:nvSpPr>
        <p:spPr>
          <a:xfrm>
            <a:off x="609186" y="6718329"/>
            <a:ext cx="1630527" cy="8253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3" name="正方形/長方形 412">
            <a:extLst>
              <a:ext uri="{FF2B5EF4-FFF2-40B4-BE49-F238E27FC236}">
                <a16:creationId xmlns:a16="http://schemas.microsoft.com/office/drawing/2014/main" id="{ECE6ED82-3FC1-4327-B0B0-83A0F15B43FF}"/>
              </a:ext>
            </a:extLst>
          </p:cNvPr>
          <p:cNvSpPr/>
          <p:nvPr/>
        </p:nvSpPr>
        <p:spPr>
          <a:xfrm>
            <a:off x="607611" y="6179175"/>
            <a:ext cx="1629324" cy="8626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4" name="正方形/長方形 413">
            <a:extLst>
              <a:ext uri="{FF2B5EF4-FFF2-40B4-BE49-F238E27FC236}">
                <a16:creationId xmlns:a16="http://schemas.microsoft.com/office/drawing/2014/main" id="{C4A78769-057B-46C3-B69A-C9764362EB3A}"/>
              </a:ext>
            </a:extLst>
          </p:cNvPr>
          <p:cNvSpPr/>
          <p:nvPr/>
        </p:nvSpPr>
        <p:spPr>
          <a:xfrm>
            <a:off x="607884" y="6398914"/>
            <a:ext cx="1629318" cy="86713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5" name="正方形/長方形 414">
            <a:extLst>
              <a:ext uri="{FF2B5EF4-FFF2-40B4-BE49-F238E27FC236}">
                <a16:creationId xmlns:a16="http://schemas.microsoft.com/office/drawing/2014/main" id="{B70016BE-5F49-4F98-8B28-C26AEEAC61E9}"/>
              </a:ext>
            </a:extLst>
          </p:cNvPr>
          <p:cNvSpPr/>
          <p:nvPr/>
        </p:nvSpPr>
        <p:spPr>
          <a:xfrm>
            <a:off x="607906" y="6071392"/>
            <a:ext cx="1627931" cy="8386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6" name="正方形/長方形 415">
            <a:extLst>
              <a:ext uri="{FF2B5EF4-FFF2-40B4-BE49-F238E27FC236}">
                <a16:creationId xmlns:a16="http://schemas.microsoft.com/office/drawing/2014/main" id="{AAECD12C-B976-4BFF-89A1-04A82B49A3D9}"/>
              </a:ext>
            </a:extLst>
          </p:cNvPr>
          <p:cNvSpPr/>
          <p:nvPr/>
        </p:nvSpPr>
        <p:spPr bwMode="gray">
          <a:xfrm>
            <a:off x="607202" y="5965734"/>
            <a:ext cx="1629341" cy="8334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7" name="正方形/長方形 416">
            <a:extLst>
              <a:ext uri="{FF2B5EF4-FFF2-40B4-BE49-F238E27FC236}">
                <a16:creationId xmlns:a16="http://schemas.microsoft.com/office/drawing/2014/main" id="{4957322C-401E-4973-8228-6C599BB19F87}"/>
              </a:ext>
            </a:extLst>
          </p:cNvPr>
          <p:cNvSpPr/>
          <p:nvPr/>
        </p:nvSpPr>
        <p:spPr>
          <a:xfrm>
            <a:off x="608264" y="6610739"/>
            <a:ext cx="1623380" cy="8253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8" name="角丸四角形 3">
            <a:extLst>
              <a:ext uri="{FF2B5EF4-FFF2-40B4-BE49-F238E27FC236}">
                <a16:creationId xmlns:a16="http://schemas.microsoft.com/office/drawing/2014/main" id="{F8DBDFA7-A293-4E62-B226-5A1078AC308D}"/>
              </a:ext>
            </a:extLst>
          </p:cNvPr>
          <p:cNvSpPr/>
          <p:nvPr/>
        </p:nvSpPr>
        <p:spPr>
          <a:xfrm>
            <a:off x="233866" y="5432526"/>
            <a:ext cx="1963473" cy="306553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番　組　表</a:t>
            </a:r>
            <a:endParaRPr kumimoji="1" lang="en-US" altLang="ja-JP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9" name="雲 418">
            <a:extLst>
              <a:ext uri="{FF2B5EF4-FFF2-40B4-BE49-F238E27FC236}">
                <a16:creationId xmlns:a16="http://schemas.microsoft.com/office/drawing/2014/main" id="{75174CBA-E0EF-439B-9971-9DD754EE6E38}"/>
              </a:ext>
            </a:extLst>
          </p:cNvPr>
          <p:cNvSpPr/>
          <p:nvPr/>
        </p:nvSpPr>
        <p:spPr>
          <a:xfrm rot="20971925">
            <a:off x="249233" y="5447514"/>
            <a:ext cx="587292" cy="264178"/>
          </a:xfrm>
          <a:prstGeom prst="cloud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B0604020202020204" pitchFamily="2" charset="-79"/>
              <a:ea typeface="ＤＦＰ極太丸ゴシック体" panose="020F0C00000000000000" pitchFamily="50" charset="-128"/>
              <a:cs typeface="Aharoni" panose="020B0604020202020204" pitchFamily="2" charset="-79"/>
            </a:endParaRPr>
          </a:p>
        </p:txBody>
      </p:sp>
      <p:pic>
        <p:nvPicPr>
          <p:cNvPr id="420" name="図 419">
            <a:extLst>
              <a:ext uri="{FF2B5EF4-FFF2-40B4-BE49-F238E27FC236}">
                <a16:creationId xmlns:a16="http://schemas.microsoft.com/office/drawing/2014/main" id="{5598F44C-CE8F-406C-8410-D5A1434CBC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55562" y="5465738"/>
            <a:ext cx="720080" cy="98305"/>
          </a:xfrm>
          <a:prstGeom prst="rect">
            <a:avLst/>
          </a:prstGeom>
        </p:spPr>
      </p:pic>
      <p:cxnSp>
        <p:nvCxnSpPr>
          <p:cNvPr id="421" name="直線コネクタ 420">
            <a:extLst>
              <a:ext uri="{FF2B5EF4-FFF2-40B4-BE49-F238E27FC236}">
                <a16:creationId xmlns:a16="http://schemas.microsoft.com/office/drawing/2014/main" id="{A2730652-A882-4061-AFEF-48D9E3C9C30A}"/>
              </a:ext>
            </a:extLst>
          </p:cNvPr>
          <p:cNvCxnSpPr>
            <a:cxnSpLocks/>
          </p:cNvCxnSpPr>
          <p:nvPr/>
        </p:nvCxnSpPr>
        <p:spPr>
          <a:xfrm>
            <a:off x="566172" y="6066857"/>
            <a:ext cx="0" cy="2736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pic>
        <p:nvPicPr>
          <p:cNvPr id="422" name="図 421">
            <a:extLst>
              <a:ext uri="{FF2B5EF4-FFF2-40B4-BE49-F238E27FC236}">
                <a16:creationId xmlns:a16="http://schemas.microsoft.com/office/drawing/2014/main" id="{EB686F8E-ADA3-44C8-B557-4577183FB2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755667" y="5417901"/>
            <a:ext cx="421455" cy="341339"/>
          </a:xfrm>
          <a:prstGeom prst="rect">
            <a:avLst/>
          </a:prstGeom>
        </p:spPr>
      </p:pic>
      <p:sp>
        <p:nvSpPr>
          <p:cNvPr id="423" name="タイトル 1">
            <a:extLst>
              <a:ext uri="{FF2B5EF4-FFF2-40B4-BE49-F238E27FC236}">
                <a16:creationId xmlns:a16="http://schemas.microsoft.com/office/drawing/2014/main" id="{7E0D79B5-5856-4EC7-AB66-219E7A318ABC}"/>
              </a:ext>
            </a:extLst>
          </p:cNvPr>
          <p:cNvSpPr txBox="1">
            <a:spLocks/>
          </p:cNvSpPr>
          <p:nvPr/>
        </p:nvSpPr>
        <p:spPr bwMode="white">
          <a:xfrm>
            <a:off x="1688666" y="5384600"/>
            <a:ext cx="551047" cy="35888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ＤＦＰ極太丸ゴシック体" panose="020F0C00000000000000" pitchFamily="50" charset="-128"/>
                <a:ea typeface="ＤＦＰ極太丸ゴシック体" panose="020F0C00000000000000" pitchFamily="50" charset="-128"/>
                <a:cs typeface="+mj-cs"/>
              </a:rPr>
              <a:t>11ch</a:t>
            </a: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ＤＦＰ極太丸ゴシック体" panose="020F0C00000000000000" pitchFamily="50" charset="-128"/>
              <a:ea typeface="ＤＦＰ極太丸ゴシック体" panose="020F0C00000000000000" pitchFamily="50" charset="-128"/>
              <a:cs typeface="+mj-cs"/>
            </a:endParaRPr>
          </a:p>
        </p:txBody>
      </p:sp>
      <p:sp>
        <p:nvSpPr>
          <p:cNvPr id="424" name="サブタイトル 2">
            <a:extLst>
              <a:ext uri="{FF2B5EF4-FFF2-40B4-BE49-F238E27FC236}">
                <a16:creationId xmlns:a16="http://schemas.microsoft.com/office/drawing/2014/main" id="{1BFE1B33-7E51-4B44-8A97-C318DE25343F}"/>
              </a:ext>
            </a:extLst>
          </p:cNvPr>
          <p:cNvSpPr txBox="1">
            <a:spLocks/>
          </p:cNvSpPr>
          <p:nvPr/>
        </p:nvSpPr>
        <p:spPr bwMode="gray">
          <a:xfrm>
            <a:off x="134124" y="5361092"/>
            <a:ext cx="2160000" cy="4248000"/>
          </a:xfrm>
          <a:prstGeom prst="rect">
            <a:avLst/>
          </a:prstGeom>
          <a:ln w="12700">
            <a:solidFill>
              <a:sysClr val="windowText" lastClr="000000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6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番組内容は告知なく変更になる場合がございます。ご了承ください</a:t>
            </a:r>
            <a:r>
              <a:rPr kumimoji="1" lang="ja-JP" altLang="en-US" sz="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kumimoji="1" lang="en-US" altLang="ja-JP" sz="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</a:t>
            </a:r>
            <a:r>
              <a:rPr kumimoji="1" lang="ja-JP" altLang="en-US" sz="9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℡　０４２－９７４－３６１１</a:t>
            </a:r>
            <a:endParaRPr kumimoji="1" lang="en-US" altLang="ja-JP" sz="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7:00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ごきげん体操 ◇飯能市役所インフォ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7:15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情報玉手箱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:30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早置き情報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ゴミ収集日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</a:p>
          <a:p>
            <a:pPr marL="0" marR="0" lvl="0" indent="0" algn="l" defTabSz="9858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8:00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QVC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9:00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飯能市役所インフォメーション　　　　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9:10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</a:t>
            </a: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MAKING 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◇体操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:30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街コロンブス ◇情報玉手箱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10:00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ほっとトピックス・お店のわ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10:30     QVC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12:00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アーカイブ選（</a:t>
            </a: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2004</a:t>
            </a: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年放送）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       </a:t>
            </a: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手作り筏コンテスト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   </a:t>
            </a: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はんなーらスポーツコンテスト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12:30     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街コロンブス ♢ 情報玉手箱</a:t>
            </a: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13:00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ショップチャンネル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14:00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飯能市役所インフォメーション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14:10     </a:t>
            </a: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MAKING</a:t>
            </a: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♢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体操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:30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生活情報 「ヒザ痛緩和」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15:00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ショップチャンネル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16:00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週間いるま（入間ケーブルテレビ）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17:00     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知っチャオマイタウン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狭山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CATV)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18:00</a:t>
            </a: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飯能市役所インフォメーション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:10     </a:t>
            </a: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MAKING</a:t>
            </a: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◇助手席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:30     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街コロンブス♢情報玉手箱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19:00     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ほっとトピックス・お店のわ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19:30     </a:t>
            </a: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特番 負けるもんか！飯能！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～飯能夏まつりダイジェスト～</a:t>
            </a:r>
            <a:endParaRPr kumimoji="1" lang="en-US" altLang="ja-JP" sz="10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20:30     </a:t>
            </a: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川井郁子 ヴァイオリンコンサート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21:30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秋本奈緒美の日本名水巡り ＃長野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22:00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飯能市役所インフォメーション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22:10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街コロンブス ♢情報玉手箱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22:40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CS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お知らせ ♢助手席物語　 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23:00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ショップチャンネル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メイリオ" panose="020B0604030504040204" pitchFamily="50" charset="-128"/>
              </a:rPr>
              <a:t>　　アーカイブ選で懐かしんでください！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25" name="Picture 2" descr="C:\Users\wada.TV-HANNO\Desktop\飯能テレビロゴ\ハンナちゃん　指さし.png">
            <a:extLst>
              <a:ext uri="{FF2B5EF4-FFF2-40B4-BE49-F238E27FC236}">
                <a16:creationId xmlns:a16="http://schemas.microsoft.com/office/drawing/2014/main" id="{1C5A5AAD-34C7-4234-A56D-BF72F883C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21045422">
            <a:off x="1783266" y="9108399"/>
            <a:ext cx="441278" cy="46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6" name="直線コネクタ 425">
            <a:extLst>
              <a:ext uri="{FF2B5EF4-FFF2-40B4-BE49-F238E27FC236}">
                <a16:creationId xmlns:a16="http://schemas.microsoft.com/office/drawing/2014/main" id="{D8A670FE-E80B-483A-B246-57DFF4AEF6C3}"/>
              </a:ext>
            </a:extLst>
          </p:cNvPr>
          <p:cNvCxnSpPr>
            <a:cxnSpLocks/>
          </p:cNvCxnSpPr>
          <p:nvPr/>
        </p:nvCxnSpPr>
        <p:spPr>
          <a:xfrm>
            <a:off x="566172" y="5960073"/>
            <a:ext cx="0" cy="3433467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427" name="正方形/長方形 426">
            <a:extLst>
              <a:ext uri="{FF2B5EF4-FFF2-40B4-BE49-F238E27FC236}">
                <a16:creationId xmlns:a16="http://schemas.microsoft.com/office/drawing/2014/main" id="{E662F216-9884-4F40-99AB-FDDE394BF4D3}"/>
              </a:ext>
            </a:extLst>
          </p:cNvPr>
          <p:cNvSpPr/>
          <p:nvPr/>
        </p:nvSpPr>
        <p:spPr>
          <a:xfrm rot="20968163">
            <a:off x="-19327" y="5483095"/>
            <a:ext cx="111980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kumimoji="1" lang="en-US" altLang="ja-JP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kumimoji="1" lang="ja-JP" altLang="en-US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kumimoji="1" lang="en-US" altLang="ja-JP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水）</a:t>
            </a:r>
            <a:endParaRPr kumimoji="1" lang="en-US" altLang="ja-JP" sz="6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28" name="正方形/長方形 427">
            <a:extLst>
              <a:ext uri="{FF2B5EF4-FFF2-40B4-BE49-F238E27FC236}">
                <a16:creationId xmlns:a16="http://schemas.microsoft.com/office/drawing/2014/main" id="{E968620B-41C6-4963-9CD2-5260601F1585}"/>
              </a:ext>
            </a:extLst>
          </p:cNvPr>
          <p:cNvSpPr/>
          <p:nvPr/>
        </p:nvSpPr>
        <p:spPr>
          <a:xfrm>
            <a:off x="2873606" y="8963033"/>
            <a:ext cx="1618437" cy="821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29" name="正方形/長方形 428">
            <a:extLst>
              <a:ext uri="{FF2B5EF4-FFF2-40B4-BE49-F238E27FC236}">
                <a16:creationId xmlns:a16="http://schemas.microsoft.com/office/drawing/2014/main" id="{F062C0DA-0E3F-484F-A85B-2DB3024FBE6C}"/>
              </a:ext>
            </a:extLst>
          </p:cNvPr>
          <p:cNvSpPr/>
          <p:nvPr/>
        </p:nvSpPr>
        <p:spPr>
          <a:xfrm>
            <a:off x="2871345" y="9072201"/>
            <a:ext cx="1618437" cy="821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88" name="正方形/長方形 487">
            <a:extLst>
              <a:ext uri="{FF2B5EF4-FFF2-40B4-BE49-F238E27FC236}">
                <a16:creationId xmlns:a16="http://schemas.microsoft.com/office/drawing/2014/main" id="{452120B0-70F4-4697-A0B4-796A24525B5F}"/>
              </a:ext>
            </a:extLst>
          </p:cNvPr>
          <p:cNvSpPr/>
          <p:nvPr/>
        </p:nvSpPr>
        <p:spPr>
          <a:xfrm>
            <a:off x="2857139" y="8415619"/>
            <a:ext cx="1624696" cy="8281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89" name="正方形/長方形 488">
            <a:extLst>
              <a:ext uri="{FF2B5EF4-FFF2-40B4-BE49-F238E27FC236}">
                <a16:creationId xmlns:a16="http://schemas.microsoft.com/office/drawing/2014/main" id="{1906088C-D090-4579-931C-5262F948B7A2}"/>
              </a:ext>
            </a:extLst>
          </p:cNvPr>
          <p:cNvSpPr/>
          <p:nvPr/>
        </p:nvSpPr>
        <p:spPr>
          <a:xfrm>
            <a:off x="2847482" y="7472621"/>
            <a:ext cx="1618436" cy="821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90" name="正方形/長方形 489">
            <a:extLst>
              <a:ext uri="{FF2B5EF4-FFF2-40B4-BE49-F238E27FC236}">
                <a16:creationId xmlns:a16="http://schemas.microsoft.com/office/drawing/2014/main" id="{74D9BA84-FA9C-4B63-B9BE-EF4104F8CAF2}"/>
              </a:ext>
            </a:extLst>
          </p:cNvPr>
          <p:cNvSpPr/>
          <p:nvPr/>
        </p:nvSpPr>
        <p:spPr>
          <a:xfrm>
            <a:off x="2853922" y="7148487"/>
            <a:ext cx="1618437" cy="79325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91" name="正方形/長方形 490">
            <a:extLst>
              <a:ext uri="{FF2B5EF4-FFF2-40B4-BE49-F238E27FC236}">
                <a16:creationId xmlns:a16="http://schemas.microsoft.com/office/drawing/2014/main" id="{4C4C1783-AD4C-4DCC-BB2C-CBE489485508}"/>
              </a:ext>
            </a:extLst>
          </p:cNvPr>
          <p:cNvSpPr/>
          <p:nvPr/>
        </p:nvSpPr>
        <p:spPr>
          <a:xfrm>
            <a:off x="2857139" y="8317729"/>
            <a:ext cx="1624696" cy="8281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92" name="正方形/長方形 491">
            <a:extLst>
              <a:ext uri="{FF2B5EF4-FFF2-40B4-BE49-F238E27FC236}">
                <a16:creationId xmlns:a16="http://schemas.microsoft.com/office/drawing/2014/main" id="{1049D0B1-FF2C-468B-9268-5AA564815DAC}"/>
              </a:ext>
            </a:extLst>
          </p:cNvPr>
          <p:cNvSpPr/>
          <p:nvPr/>
        </p:nvSpPr>
        <p:spPr>
          <a:xfrm>
            <a:off x="2857139" y="8629046"/>
            <a:ext cx="1624696" cy="8281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93" name="正方形/長方形 492">
            <a:extLst>
              <a:ext uri="{FF2B5EF4-FFF2-40B4-BE49-F238E27FC236}">
                <a16:creationId xmlns:a16="http://schemas.microsoft.com/office/drawing/2014/main" id="{C7CDFDC9-F033-4913-8962-A606C8410F49}"/>
              </a:ext>
            </a:extLst>
          </p:cNvPr>
          <p:cNvSpPr/>
          <p:nvPr/>
        </p:nvSpPr>
        <p:spPr>
          <a:xfrm>
            <a:off x="2847481" y="6935782"/>
            <a:ext cx="1618437" cy="86267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94" name="正方形/長方形 493">
            <a:extLst>
              <a:ext uri="{FF2B5EF4-FFF2-40B4-BE49-F238E27FC236}">
                <a16:creationId xmlns:a16="http://schemas.microsoft.com/office/drawing/2014/main" id="{8CB579D2-08D7-4745-868F-F1A5B70F92F7}"/>
              </a:ext>
            </a:extLst>
          </p:cNvPr>
          <p:cNvSpPr/>
          <p:nvPr/>
        </p:nvSpPr>
        <p:spPr>
          <a:xfrm>
            <a:off x="2847479" y="8105581"/>
            <a:ext cx="1618437" cy="821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95" name="正方形/長方形 494">
            <a:extLst>
              <a:ext uri="{FF2B5EF4-FFF2-40B4-BE49-F238E27FC236}">
                <a16:creationId xmlns:a16="http://schemas.microsoft.com/office/drawing/2014/main" id="{76C574B6-DCD4-4711-BFD9-012ACEFB2865}"/>
              </a:ext>
            </a:extLst>
          </p:cNvPr>
          <p:cNvSpPr/>
          <p:nvPr/>
        </p:nvSpPr>
        <p:spPr>
          <a:xfrm>
            <a:off x="2851421" y="7041188"/>
            <a:ext cx="1624696" cy="90687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96" name="正方形/長方形 495">
            <a:extLst>
              <a:ext uri="{FF2B5EF4-FFF2-40B4-BE49-F238E27FC236}">
                <a16:creationId xmlns:a16="http://schemas.microsoft.com/office/drawing/2014/main" id="{C827A8BC-EF4A-4C3F-B011-5D2ADAE527A8}"/>
              </a:ext>
            </a:extLst>
          </p:cNvPr>
          <p:cNvSpPr/>
          <p:nvPr/>
        </p:nvSpPr>
        <p:spPr>
          <a:xfrm>
            <a:off x="2853923" y="7261184"/>
            <a:ext cx="1618436" cy="821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97" name="正方形/長方形 496">
            <a:extLst>
              <a:ext uri="{FF2B5EF4-FFF2-40B4-BE49-F238E27FC236}">
                <a16:creationId xmlns:a16="http://schemas.microsoft.com/office/drawing/2014/main" id="{369F6536-53D0-4D9F-A21C-86BD8CD178D1}"/>
              </a:ext>
            </a:extLst>
          </p:cNvPr>
          <p:cNvSpPr/>
          <p:nvPr/>
        </p:nvSpPr>
        <p:spPr>
          <a:xfrm>
            <a:off x="2853829" y="8520568"/>
            <a:ext cx="1618437" cy="821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98" name="正方形/長方形 497">
            <a:extLst>
              <a:ext uri="{FF2B5EF4-FFF2-40B4-BE49-F238E27FC236}">
                <a16:creationId xmlns:a16="http://schemas.microsoft.com/office/drawing/2014/main" id="{87C75471-D8F7-4B88-AEC0-6269EF6D0F1E}"/>
              </a:ext>
            </a:extLst>
          </p:cNvPr>
          <p:cNvSpPr/>
          <p:nvPr/>
        </p:nvSpPr>
        <p:spPr>
          <a:xfrm>
            <a:off x="2849466" y="6725949"/>
            <a:ext cx="1630527" cy="8253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99" name="正方形/長方形 498">
            <a:extLst>
              <a:ext uri="{FF2B5EF4-FFF2-40B4-BE49-F238E27FC236}">
                <a16:creationId xmlns:a16="http://schemas.microsoft.com/office/drawing/2014/main" id="{982298D0-6FED-4D7C-A189-42BA47CBBF01}"/>
              </a:ext>
            </a:extLst>
          </p:cNvPr>
          <p:cNvSpPr/>
          <p:nvPr/>
        </p:nvSpPr>
        <p:spPr>
          <a:xfrm>
            <a:off x="2847891" y="6186795"/>
            <a:ext cx="1629324" cy="8626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00" name="正方形/長方形 499">
            <a:extLst>
              <a:ext uri="{FF2B5EF4-FFF2-40B4-BE49-F238E27FC236}">
                <a16:creationId xmlns:a16="http://schemas.microsoft.com/office/drawing/2014/main" id="{E00A7891-0402-4E4E-826D-5700ECD5D3B3}"/>
              </a:ext>
            </a:extLst>
          </p:cNvPr>
          <p:cNvSpPr/>
          <p:nvPr/>
        </p:nvSpPr>
        <p:spPr>
          <a:xfrm>
            <a:off x="2848164" y="6406534"/>
            <a:ext cx="1629318" cy="86713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01" name="正方形/長方形 500">
            <a:extLst>
              <a:ext uri="{FF2B5EF4-FFF2-40B4-BE49-F238E27FC236}">
                <a16:creationId xmlns:a16="http://schemas.microsoft.com/office/drawing/2014/main" id="{67DAAB43-377B-4743-8AF6-01B9E5220EA0}"/>
              </a:ext>
            </a:extLst>
          </p:cNvPr>
          <p:cNvSpPr/>
          <p:nvPr/>
        </p:nvSpPr>
        <p:spPr>
          <a:xfrm>
            <a:off x="2848186" y="6079012"/>
            <a:ext cx="1627931" cy="8386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02" name="正方形/長方形 501">
            <a:extLst>
              <a:ext uri="{FF2B5EF4-FFF2-40B4-BE49-F238E27FC236}">
                <a16:creationId xmlns:a16="http://schemas.microsoft.com/office/drawing/2014/main" id="{A5777BBF-CC5C-4F8E-B08E-4727E4A38227}"/>
              </a:ext>
            </a:extLst>
          </p:cNvPr>
          <p:cNvSpPr/>
          <p:nvPr/>
        </p:nvSpPr>
        <p:spPr bwMode="gray">
          <a:xfrm>
            <a:off x="2847482" y="5973354"/>
            <a:ext cx="1629341" cy="8334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03" name="正方形/長方形 502">
            <a:extLst>
              <a:ext uri="{FF2B5EF4-FFF2-40B4-BE49-F238E27FC236}">
                <a16:creationId xmlns:a16="http://schemas.microsoft.com/office/drawing/2014/main" id="{B9710233-4D58-4265-BA20-15C8C2C41F5F}"/>
              </a:ext>
            </a:extLst>
          </p:cNvPr>
          <p:cNvSpPr/>
          <p:nvPr/>
        </p:nvSpPr>
        <p:spPr>
          <a:xfrm>
            <a:off x="2848544" y="6618359"/>
            <a:ext cx="1623380" cy="8253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04" name="角丸四角形 3">
            <a:extLst>
              <a:ext uri="{FF2B5EF4-FFF2-40B4-BE49-F238E27FC236}">
                <a16:creationId xmlns:a16="http://schemas.microsoft.com/office/drawing/2014/main" id="{4360E722-D7B7-419E-A8A6-FDEB72049F36}"/>
              </a:ext>
            </a:extLst>
          </p:cNvPr>
          <p:cNvSpPr/>
          <p:nvPr/>
        </p:nvSpPr>
        <p:spPr>
          <a:xfrm>
            <a:off x="2474146" y="5440146"/>
            <a:ext cx="1963473" cy="306553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番　組　表</a:t>
            </a:r>
            <a:endParaRPr kumimoji="1" lang="en-US" altLang="ja-JP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05" name="雲 504">
            <a:extLst>
              <a:ext uri="{FF2B5EF4-FFF2-40B4-BE49-F238E27FC236}">
                <a16:creationId xmlns:a16="http://schemas.microsoft.com/office/drawing/2014/main" id="{FA1691AD-4156-4234-B17D-5C3EB42DF8B7}"/>
              </a:ext>
            </a:extLst>
          </p:cNvPr>
          <p:cNvSpPr/>
          <p:nvPr/>
        </p:nvSpPr>
        <p:spPr>
          <a:xfrm rot="20971925">
            <a:off x="2489513" y="5455134"/>
            <a:ext cx="587292" cy="264178"/>
          </a:xfrm>
          <a:prstGeom prst="cloud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B0604020202020204" pitchFamily="2" charset="-79"/>
              <a:ea typeface="ＤＦＰ極太丸ゴシック体" panose="020F0C00000000000000" pitchFamily="50" charset="-128"/>
              <a:cs typeface="Aharoni" panose="020B0604020202020204" pitchFamily="2" charset="-79"/>
            </a:endParaRPr>
          </a:p>
        </p:txBody>
      </p:sp>
      <p:pic>
        <p:nvPicPr>
          <p:cNvPr id="506" name="図 505">
            <a:extLst>
              <a:ext uri="{FF2B5EF4-FFF2-40B4-BE49-F238E27FC236}">
                <a16:creationId xmlns:a16="http://schemas.microsoft.com/office/drawing/2014/main" id="{04107335-EAA1-4FF5-B993-5D65FD3C34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095842" y="5473358"/>
            <a:ext cx="720080" cy="98305"/>
          </a:xfrm>
          <a:prstGeom prst="rect">
            <a:avLst/>
          </a:prstGeom>
        </p:spPr>
      </p:pic>
      <p:cxnSp>
        <p:nvCxnSpPr>
          <p:cNvPr id="507" name="直線コネクタ 506">
            <a:extLst>
              <a:ext uri="{FF2B5EF4-FFF2-40B4-BE49-F238E27FC236}">
                <a16:creationId xmlns:a16="http://schemas.microsoft.com/office/drawing/2014/main" id="{CB4652E5-454F-4AC5-B166-B49BF5F761A3}"/>
              </a:ext>
            </a:extLst>
          </p:cNvPr>
          <p:cNvCxnSpPr>
            <a:cxnSpLocks/>
          </p:cNvCxnSpPr>
          <p:nvPr/>
        </p:nvCxnSpPr>
        <p:spPr>
          <a:xfrm>
            <a:off x="2806452" y="6074477"/>
            <a:ext cx="0" cy="2736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pic>
        <p:nvPicPr>
          <p:cNvPr id="508" name="図 507">
            <a:extLst>
              <a:ext uri="{FF2B5EF4-FFF2-40B4-BE49-F238E27FC236}">
                <a16:creationId xmlns:a16="http://schemas.microsoft.com/office/drawing/2014/main" id="{A17EF64C-BA1A-4614-B3AE-9B7C4FE966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995947" y="5425521"/>
            <a:ext cx="421455" cy="341339"/>
          </a:xfrm>
          <a:prstGeom prst="rect">
            <a:avLst/>
          </a:prstGeom>
        </p:spPr>
      </p:pic>
      <p:sp>
        <p:nvSpPr>
          <p:cNvPr id="509" name="タイトル 1">
            <a:extLst>
              <a:ext uri="{FF2B5EF4-FFF2-40B4-BE49-F238E27FC236}">
                <a16:creationId xmlns:a16="http://schemas.microsoft.com/office/drawing/2014/main" id="{D42DEAE8-09B1-4E05-A040-98B5239B739B}"/>
              </a:ext>
            </a:extLst>
          </p:cNvPr>
          <p:cNvSpPr txBox="1">
            <a:spLocks/>
          </p:cNvSpPr>
          <p:nvPr/>
        </p:nvSpPr>
        <p:spPr bwMode="white">
          <a:xfrm>
            <a:off x="3928946" y="5392220"/>
            <a:ext cx="551047" cy="35888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ＤＦＰ極太丸ゴシック体" panose="020F0C00000000000000" pitchFamily="50" charset="-128"/>
                <a:ea typeface="ＤＦＰ極太丸ゴシック体" panose="020F0C00000000000000" pitchFamily="50" charset="-128"/>
                <a:cs typeface="+mj-cs"/>
              </a:rPr>
              <a:t>11ch</a:t>
            </a: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ＤＦＰ極太丸ゴシック体" panose="020F0C00000000000000" pitchFamily="50" charset="-128"/>
              <a:ea typeface="ＤＦＰ極太丸ゴシック体" panose="020F0C00000000000000" pitchFamily="50" charset="-128"/>
              <a:cs typeface="+mj-cs"/>
            </a:endParaRPr>
          </a:p>
        </p:txBody>
      </p:sp>
      <p:sp>
        <p:nvSpPr>
          <p:cNvPr id="510" name="サブタイトル 2">
            <a:extLst>
              <a:ext uri="{FF2B5EF4-FFF2-40B4-BE49-F238E27FC236}">
                <a16:creationId xmlns:a16="http://schemas.microsoft.com/office/drawing/2014/main" id="{A837FD70-A7DD-4A44-BFE7-9754B8B04C73}"/>
              </a:ext>
            </a:extLst>
          </p:cNvPr>
          <p:cNvSpPr txBox="1">
            <a:spLocks/>
          </p:cNvSpPr>
          <p:nvPr/>
        </p:nvSpPr>
        <p:spPr bwMode="gray">
          <a:xfrm>
            <a:off x="2374404" y="5368712"/>
            <a:ext cx="2160000" cy="4248000"/>
          </a:xfrm>
          <a:prstGeom prst="rect">
            <a:avLst/>
          </a:prstGeom>
          <a:ln w="12700">
            <a:solidFill>
              <a:sysClr val="windowText" lastClr="000000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6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番組内容は告知なく変更になる場合がございます。ご了承ください</a:t>
            </a:r>
            <a:r>
              <a:rPr kumimoji="1" lang="ja-JP" altLang="en-US" sz="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kumimoji="1" lang="en-US" altLang="ja-JP" sz="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</a:t>
            </a:r>
            <a:r>
              <a:rPr kumimoji="1" lang="ja-JP" altLang="en-US" sz="9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℡　０４２－９７４－３６１１</a:t>
            </a:r>
            <a:endParaRPr kumimoji="1" lang="en-US" altLang="ja-JP" sz="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7:00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ごきげん体操 ◇飯能市役所インフォ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7:15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情報玉手箱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:30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早置き情報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ゴミ収集日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</a:p>
          <a:p>
            <a:pPr marL="0" marR="0" lvl="0" indent="0" algn="l" defTabSz="9858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8:00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QVC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9:00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飯能市役所インフォメーション　　　　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9:10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</a:t>
            </a: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MAKING 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◇体操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:30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街コロンブス ◇情報玉手箱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10:00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ほっとトピックス・お店のわ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10:30     QVC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12:00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アーカイブ選（</a:t>
            </a: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2004</a:t>
            </a: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年放送）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       </a:t>
            </a: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手作り筏コンテスト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   </a:t>
            </a: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はんなーらスポーツコンテスト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12:30     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街コロンブス ♢ 情報玉手箱</a:t>
            </a: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13:00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ショップチャンネル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14:00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飯能市役所インフォメーション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14:10     </a:t>
            </a: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MAKING</a:t>
            </a: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♢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体操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:30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生活情報 「ヒザ痛緩和」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15:00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ショップチャンネル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16:00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週間いるま（入間ケーブルテレビ）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17:00     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知っチャオマイタウン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狭山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CATV)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18:00</a:t>
            </a: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飯能市役所インフォメーション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:10     </a:t>
            </a: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MAKING</a:t>
            </a: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◇助手席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:30     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街コロンブス♢情報玉手箱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19:00     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ほっとトピックス・お店のわ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19:30     </a:t>
            </a: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特番 負けるもんか！飯能！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～飯能夏まつりダイジェスト～</a:t>
            </a:r>
            <a:endParaRPr kumimoji="1" lang="en-US" altLang="ja-JP" sz="10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20:30     </a:t>
            </a: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川井郁子 ヴァイオリンコンサート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21:30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秋本奈緒美の日本名水巡り ＃長野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22:00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飯能市役所インフォメーション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22:10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街コロンブス ♢情報玉手箱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22:40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CS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お知らせ ♢助手席物語　 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23:00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ショップチャンネル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メイリオ" panose="020B0604030504040204" pitchFamily="50" charset="-128"/>
              </a:rPr>
              <a:t>　　アーカイブ選で懐かしんでください！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511" name="Picture 2" descr="C:\Users\wada.TV-HANNO\Desktop\飯能テレビロゴ\ハンナちゃん　指さし.png">
            <a:extLst>
              <a:ext uri="{FF2B5EF4-FFF2-40B4-BE49-F238E27FC236}">
                <a16:creationId xmlns:a16="http://schemas.microsoft.com/office/drawing/2014/main" id="{AE61C9DF-5693-4CDA-BD6F-B81E86BAD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21045422">
            <a:off x="4023546" y="9116019"/>
            <a:ext cx="441278" cy="46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2" name="直線コネクタ 511">
            <a:extLst>
              <a:ext uri="{FF2B5EF4-FFF2-40B4-BE49-F238E27FC236}">
                <a16:creationId xmlns:a16="http://schemas.microsoft.com/office/drawing/2014/main" id="{E8128C0C-02F1-44C3-B8AF-086E62CE9BAF}"/>
              </a:ext>
            </a:extLst>
          </p:cNvPr>
          <p:cNvCxnSpPr>
            <a:cxnSpLocks/>
          </p:cNvCxnSpPr>
          <p:nvPr/>
        </p:nvCxnSpPr>
        <p:spPr>
          <a:xfrm>
            <a:off x="2806452" y="5967693"/>
            <a:ext cx="0" cy="3433467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513" name="正方形/長方形 512">
            <a:extLst>
              <a:ext uri="{FF2B5EF4-FFF2-40B4-BE49-F238E27FC236}">
                <a16:creationId xmlns:a16="http://schemas.microsoft.com/office/drawing/2014/main" id="{C63AB35F-F949-46F8-AF7F-F6D155B05329}"/>
              </a:ext>
            </a:extLst>
          </p:cNvPr>
          <p:cNvSpPr/>
          <p:nvPr/>
        </p:nvSpPr>
        <p:spPr>
          <a:xfrm rot="20968163">
            <a:off x="2220953" y="5490715"/>
            <a:ext cx="111980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kumimoji="1" lang="en-US" altLang="ja-JP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kumimoji="1" lang="ja-JP" altLang="en-US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kumimoji="1" lang="en-US" altLang="ja-JP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水）</a:t>
            </a:r>
            <a:endParaRPr kumimoji="1" lang="en-US" altLang="ja-JP" sz="6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34" name="正方形/長方形 733">
            <a:extLst>
              <a:ext uri="{FF2B5EF4-FFF2-40B4-BE49-F238E27FC236}">
                <a16:creationId xmlns:a16="http://schemas.microsoft.com/office/drawing/2014/main" id="{5D45093E-0018-48D2-97D3-64FA61ED9007}"/>
              </a:ext>
            </a:extLst>
          </p:cNvPr>
          <p:cNvSpPr/>
          <p:nvPr/>
        </p:nvSpPr>
        <p:spPr>
          <a:xfrm>
            <a:off x="5075786" y="8947793"/>
            <a:ext cx="1618437" cy="821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35" name="正方形/長方形 734">
            <a:extLst>
              <a:ext uri="{FF2B5EF4-FFF2-40B4-BE49-F238E27FC236}">
                <a16:creationId xmlns:a16="http://schemas.microsoft.com/office/drawing/2014/main" id="{E42A2771-4DC5-449E-8316-BD268B3BAB74}"/>
              </a:ext>
            </a:extLst>
          </p:cNvPr>
          <p:cNvSpPr/>
          <p:nvPr/>
        </p:nvSpPr>
        <p:spPr>
          <a:xfrm>
            <a:off x="5073525" y="9056961"/>
            <a:ext cx="1618437" cy="821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36" name="正方形/長方形 735">
            <a:extLst>
              <a:ext uri="{FF2B5EF4-FFF2-40B4-BE49-F238E27FC236}">
                <a16:creationId xmlns:a16="http://schemas.microsoft.com/office/drawing/2014/main" id="{8E201308-8E1B-4F47-99CE-24A148102EBC}"/>
              </a:ext>
            </a:extLst>
          </p:cNvPr>
          <p:cNvSpPr/>
          <p:nvPr/>
        </p:nvSpPr>
        <p:spPr>
          <a:xfrm>
            <a:off x="5059319" y="8400379"/>
            <a:ext cx="1624696" cy="8281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37" name="正方形/長方形 736">
            <a:extLst>
              <a:ext uri="{FF2B5EF4-FFF2-40B4-BE49-F238E27FC236}">
                <a16:creationId xmlns:a16="http://schemas.microsoft.com/office/drawing/2014/main" id="{828A118D-8CF3-4F7A-95C2-4CE949441C57}"/>
              </a:ext>
            </a:extLst>
          </p:cNvPr>
          <p:cNvSpPr/>
          <p:nvPr/>
        </p:nvSpPr>
        <p:spPr>
          <a:xfrm>
            <a:off x="5049662" y="7457381"/>
            <a:ext cx="1618436" cy="821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38" name="正方形/長方形 737">
            <a:extLst>
              <a:ext uri="{FF2B5EF4-FFF2-40B4-BE49-F238E27FC236}">
                <a16:creationId xmlns:a16="http://schemas.microsoft.com/office/drawing/2014/main" id="{9C68EC84-A131-45B6-B753-18BD07778CCA}"/>
              </a:ext>
            </a:extLst>
          </p:cNvPr>
          <p:cNvSpPr/>
          <p:nvPr/>
        </p:nvSpPr>
        <p:spPr>
          <a:xfrm>
            <a:off x="5056102" y="7133247"/>
            <a:ext cx="1618437" cy="79325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39" name="正方形/長方形 738">
            <a:extLst>
              <a:ext uri="{FF2B5EF4-FFF2-40B4-BE49-F238E27FC236}">
                <a16:creationId xmlns:a16="http://schemas.microsoft.com/office/drawing/2014/main" id="{DDDC397F-5085-48B8-8BA4-14906BE3A327}"/>
              </a:ext>
            </a:extLst>
          </p:cNvPr>
          <p:cNvSpPr/>
          <p:nvPr/>
        </p:nvSpPr>
        <p:spPr>
          <a:xfrm>
            <a:off x="5059319" y="8302489"/>
            <a:ext cx="1624696" cy="8281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40" name="正方形/長方形 739">
            <a:extLst>
              <a:ext uri="{FF2B5EF4-FFF2-40B4-BE49-F238E27FC236}">
                <a16:creationId xmlns:a16="http://schemas.microsoft.com/office/drawing/2014/main" id="{44D751E4-C05C-42D4-9B09-D64A09B2A6DE}"/>
              </a:ext>
            </a:extLst>
          </p:cNvPr>
          <p:cNvSpPr/>
          <p:nvPr/>
        </p:nvSpPr>
        <p:spPr>
          <a:xfrm>
            <a:off x="5059319" y="8613806"/>
            <a:ext cx="1624696" cy="8281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41" name="正方形/長方形 740">
            <a:extLst>
              <a:ext uri="{FF2B5EF4-FFF2-40B4-BE49-F238E27FC236}">
                <a16:creationId xmlns:a16="http://schemas.microsoft.com/office/drawing/2014/main" id="{94918CC3-6A4B-4AE0-B6A6-89FED0C3A0D3}"/>
              </a:ext>
            </a:extLst>
          </p:cNvPr>
          <p:cNvSpPr/>
          <p:nvPr/>
        </p:nvSpPr>
        <p:spPr>
          <a:xfrm>
            <a:off x="5049661" y="6920542"/>
            <a:ext cx="1618437" cy="86267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42" name="正方形/長方形 741">
            <a:extLst>
              <a:ext uri="{FF2B5EF4-FFF2-40B4-BE49-F238E27FC236}">
                <a16:creationId xmlns:a16="http://schemas.microsoft.com/office/drawing/2014/main" id="{92558E8A-E34E-4A64-8E3C-7263B935EF05}"/>
              </a:ext>
            </a:extLst>
          </p:cNvPr>
          <p:cNvSpPr/>
          <p:nvPr/>
        </p:nvSpPr>
        <p:spPr>
          <a:xfrm>
            <a:off x="5049659" y="8090341"/>
            <a:ext cx="1618437" cy="821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43" name="正方形/長方形 742">
            <a:extLst>
              <a:ext uri="{FF2B5EF4-FFF2-40B4-BE49-F238E27FC236}">
                <a16:creationId xmlns:a16="http://schemas.microsoft.com/office/drawing/2014/main" id="{96EB591F-F54E-4494-90D7-7B476240BD1A}"/>
              </a:ext>
            </a:extLst>
          </p:cNvPr>
          <p:cNvSpPr/>
          <p:nvPr/>
        </p:nvSpPr>
        <p:spPr>
          <a:xfrm>
            <a:off x="5053601" y="7025948"/>
            <a:ext cx="1624696" cy="90687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44" name="正方形/長方形 743">
            <a:extLst>
              <a:ext uri="{FF2B5EF4-FFF2-40B4-BE49-F238E27FC236}">
                <a16:creationId xmlns:a16="http://schemas.microsoft.com/office/drawing/2014/main" id="{79FECE9C-E04C-495F-B653-4CF0189D8B40}"/>
              </a:ext>
            </a:extLst>
          </p:cNvPr>
          <p:cNvSpPr/>
          <p:nvPr/>
        </p:nvSpPr>
        <p:spPr>
          <a:xfrm>
            <a:off x="5056103" y="7245944"/>
            <a:ext cx="1618436" cy="821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45" name="正方形/長方形 744">
            <a:extLst>
              <a:ext uri="{FF2B5EF4-FFF2-40B4-BE49-F238E27FC236}">
                <a16:creationId xmlns:a16="http://schemas.microsoft.com/office/drawing/2014/main" id="{F881CF70-1099-4DD4-A4C3-8E81CEB05019}"/>
              </a:ext>
            </a:extLst>
          </p:cNvPr>
          <p:cNvSpPr/>
          <p:nvPr/>
        </p:nvSpPr>
        <p:spPr>
          <a:xfrm>
            <a:off x="5056009" y="8505328"/>
            <a:ext cx="1618437" cy="8212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46" name="正方形/長方形 745">
            <a:extLst>
              <a:ext uri="{FF2B5EF4-FFF2-40B4-BE49-F238E27FC236}">
                <a16:creationId xmlns:a16="http://schemas.microsoft.com/office/drawing/2014/main" id="{16985632-BCAA-4595-86AA-5E8A6423ACC0}"/>
              </a:ext>
            </a:extLst>
          </p:cNvPr>
          <p:cNvSpPr/>
          <p:nvPr/>
        </p:nvSpPr>
        <p:spPr>
          <a:xfrm>
            <a:off x="5051646" y="6710709"/>
            <a:ext cx="1630527" cy="8253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47" name="正方形/長方形 746">
            <a:extLst>
              <a:ext uri="{FF2B5EF4-FFF2-40B4-BE49-F238E27FC236}">
                <a16:creationId xmlns:a16="http://schemas.microsoft.com/office/drawing/2014/main" id="{4984C6E9-BB94-4331-B890-92890E5D79E5}"/>
              </a:ext>
            </a:extLst>
          </p:cNvPr>
          <p:cNvSpPr/>
          <p:nvPr/>
        </p:nvSpPr>
        <p:spPr>
          <a:xfrm>
            <a:off x="5050071" y="6171555"/>
            <a:ext cx="1629324" cy="8626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48" name="正方形/長方形 747">
            <a:extLst>
              <a:ext uri="{FF2B5EF4-FFF2-40B4-BE49-F238E27FC236}">
                <a16:creationId xmlns:a16="http://schemas.microsoft.com/office/drawing/2014/main" id="{0D9A2438-0B91-48B6-A3C6-0CF9189F06BA}"/>
              </a:ext>
            </a:extLst>
          </p:cNvPr>
          <p:cNvSpPr/>
          <p:nvPr/>
        </p:nvSpPr>
        <p:spPr>
          <a:xfrm>
            <a:off x="5050344" y="6391294"/>
            <a:ext cx="1629318" cy="86713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49" name="正方形/長方形 748">
            <a:extLst>
              <a:ext uri="{FF2B5EF4-FFF2-40B4-BE49-F238E27FC236}">
                <a16:creationId xmlns:a16="http://schemas.microsoft.com/office/drawing/2014/main" id="{829DC3CF-6C7F-4EA3-8A5B-15FD41FD4747}"/>
              </a:ext>
            </a:extLst>
          </p:cNvPr>
          <p:cNvSpPr/>
          <p:nvPr/>
        </p:nvSpPr>
        <p:spPr>
          <a:xfrm>
            <a:off x="5050366" y="6063772"/>
            <a:ext cx="1627931" cy="8386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50" name="正方形/長方形 749">
            <a:extLst>
              <a:ext uri="{FF2B5EF4-FFF2-40B4-BE49-F238E27FC236}">
                <a16:creationId xmlns:a16="http://schemas.microsoft.com/office/drawing/2014/main" id="{717D57FB-951D-483F-8AE8-6BFDB2162283}"/>
              </a:ext>
            </a:extLst>
          </p:cNvPr>
          <p:cNvSpPr/>
          <p:nvPr/>
        </p:nvSpPr>
        <p:spPr bwMode="gray">
          <a:xfrm>
            <a:off x="5049662" y="5958114"/>
            <a:ext cx="1629341" cy="8334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51" name="正方形/長方形 750">
            <a:extLst>
              <a:ext uri="{FF2B5EF4-FFF2-40B4-BE49-F238E27FC236}">
                <a16:creationId xmlns:a16="http://schemas.microsoft.com/office/drawing/2014/main" id="{B6CB71DE-E0B0-4ECE-98D2-2EF162B8090F}"/>
              </a:ext>
            </a:extLst>
          </p:cNvPr>
          <p:cNvSpPr/>
          <p:nvPr/>
        </p:nvSpPr>
        <p:spPr>
          <a:xfrm>
            <a:off x="5050724" y="6603119"/>
            <a:ext cx="1623380" cy="82538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52" name="角丸四角形 3">
            <a:extLst>
              <a:ext uri="{FF2B5EF4-FFF2-40B4-BE49-F238E27FC236}">
                <a16:creationId xmlns:a16="http://schemas.microsoft.com/office/drawing/2014/main" id="{3D1B6DFD-739B-4B03-8A7E-5B54F1105509}"/>
              </a:ext>
            </a:extLst>
          </p:cNvPr>
          <p:cNvSpPr/>
          <p:nvPr/>
        </p:nvSpPr>
        <p:spPr>
          <a:xfrm>
            <a:off x="4676326" y="5424906"/>
            <a:ext cx="1963473" cy="306553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番　組　表</a:t>
            </a:r>
            <a:endParaRPr kumimoji="1" lang="en-US" altLang="ja-JP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53" name="雲 752">
            <a:extLst>
              <a:ext uri="{FF2B5EF4-FFF2-40B4-BE49-F238E27FC236}">
                <a16:creationId xmlns:a16="http://schemas.microsoft.com/office/drawing/2014/main" id="{7FA1B3AF-9C81-4B98-A818-180A6B0D5F73}"/>
              </a:ext>
            </a:extLst>
          </p:cNvPr>
          <p:cNvSpPr/>
          <p:nvPr/>
        </p:nvSpPr>
        <p:spPr>
          <a:xfrm rot="20971925">
            <a:off x="4691693" y="5439894"/>
            <a:ext cx="587292" cy="264178"/>
          </a:xfrm>
          <a:prstGeom prst="cloud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B0604020202020204" pitchFamily="2" charset="-79"/>
              <a:ea typeface="ＤＦＰ極太丸ゴシック体" panose="020F0C00000000000000" pitchFamily="50" charset="-128"/>
              <a:cs typeface="Aharoni" panose="020B0604020202020204" pitchFamily="2" charset="-79"/>
            </a:endParaRPr>
          </a:p>
        </p:txBody>
      </p:sp>
      <p:pic>
        <p:nvPicPr>
          <p:cNvPr id="754" name="図 753">
            <a:extLst>
              <a:ext uri="{FF2B5EF4-FFF2-40B4-BE49-F238E27FC236}">
                <a16:creationId xmlns:a16="http://schemas.microsoft.com/office/drawing/2014/main" id="{0EAB7BC8-3B56-4D19-ACAC-9D469CD0FB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298022" y="5458118"/>
            <a:ext cx="720080" cy="98305"/>
          </a:xfrm>
          <a:prstGeom prst="rect">
            <a:avLst/>
          </a:prstGeom>
        </p:spPr>
      </p:pic>
      <p:cxnSp>
        <p:nvCxnSpPr>
          <p:cNvPr id="755" name="直線コネクタ 754">
            <a:extLst>
              <a:ext uri="{FF2B5EF4-FFF2-40B4-BE49-F238E27FC236}">
                <a16:creationId xmlns:a16="http://schemas.microsoft.com/office/drawing/2014/main" id="{41FE99A3-A5C6-4564-9C32-5F34EB039398}"/>
              </a:ext>
            </a:extLst>
          </p:cNvPr>
          <p:cNvCxnSpPr>
            <a:cxnSpLocks/>
          </p:cNvCxnSpPr>
          <p:nvPr/>
        </p:nvCxnSpPr>
        <p:spPr>
          <a:xfrm>
            <a:off x="5008632" y="6059237"/>
            <a:ext cx="0" cy="273630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pic>
        <p:nvPicPr>
          <p:cNvPr id="756" name="図 755">
            <a:extLst>
              <a:ext uri="{FF2B5EF4-FFF2-40B4-BE49-F238E27FC236}">
                <a16:creationId xmlns:a16="http://schemas.microsoft.com/office/drawing/2014/main" id="{262CE6DE-98A8-4435-A564-B151948106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98127" y="5410281"/>
            <a:ext cx="421455" cy="341339"/>
          </a:xfrm>
          <a:prstGeom prst="rect">
            <a:avLst/>
          </a:prstGeom>
        </p:spPr>
      </p:pic>
      <p:sp>
        <p:nvSpPr>
          <p:cNvPr id="757" name="タイトル 1">
            <a:extLst>
              <a:ext uri="{FF2B5EF4-FFF2-40B4-BE49-F238E27FC236}">
                <a16:creationId xmlns:a16="http://schemas.microsoft.com/office/drawing/2014/main" id="{70F1817C-F667-4D32-B251-26B84E136D32}"/>
              </a:ext>
            </a:extLst>
          </p:cNvPr>
          <p:cNvSpPr txBox="1">
            <a:spLocks/>
          </p:cNvSpPr>
          <p:nvPr/>
        </p:nvSpPr>
        <p:spPr bwMode="white">
          <a:xfrm>
            <a:off x="6131126" y="5376980"/>
            <a:ext cx="551047" cy="35888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ＤＦＰ極太丸ゴシック体" panose="020F0C00000000000000" pitchFamily="50" charset="-128"/>
                <a:ea typeface="ＤＦＰ極太丸ゴシック体" panose="020F0C00000000000000" pitchFamily="50" charset="-128"/>
                <a:cs typeface="+mj-cs"/>
              </a:rPr>
              <a:t>11ch</a:t>
            </a: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ＤＦＰ極太丸ゴシック体" panose="020F0C00000000000000" pitchFamily="50" charset="-128"/>
              <a:ea typeface="ＤＦＰ極太丸ゴシック体" panose="020F0C00000000000000" pitchFamily="50" charset="-128"/>
              <a:cs typeface="+mj-cs"/>
            </a:endParaRPr>
          </a:p>
        </p:txBody>
      </p:sp>
      <p:sp>
        <p:nvSpPr>
          <p:cNvPr id="758" name="サブタイトル 2">
            <a:extLst>
              <a:ext uri="{FF2B5EF4-FFF2-40B4-BE49-F238E27FC236}">
                <a16:creationId xmlns:a16="http://schemas.microsoft.com/office/drawing/2014/main" id="{BA0358F8-6975-4727-8BB6-6F5F6432BCAC}"/>
              </a:ext>
            </a:extLst>
          </p:cNvPr>
          <p:cNvSpPr txBox="1">
            <a:spLocks/>
          </p:cNvSpPr>
          <p:nvPr/>
        </p:nvSpPr>
        <p:spPr bwMode="gray">
          <a:xfrm>
            <a:off x="4576584" y="5353472"/>
            <a:ext cx="2160000" cy="4248000"/>
          </a:xfrm>
          <a:prstGeom prst="rect">
            <a:avLst/>
          </a:prstGeom>
          <a:ln w="12700">
            <a:solidFill>
              <a:sysClr val="windowText" lastClr="000000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6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番組内容は告知なく変更になる場合がございます。ご了承ください</a:t>
            </a:r>
            <a:r>
              <a:rPr kumimoji="1" lang="ja-JP" altLang="en-US" sz="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kumimoji="1" lang="en-US" altLang="ja-JP" sz="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</a:t>
            </a:r>
            <a:r>
              <a:rPr kumimoji="1" lang="ja-JP" altLang="en-US" sz="9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℡　０４２－９７４－３６１１</a:t>
            </a:r>
            <a:endParaRPr kumimoji="1" lang="en-US" altLang="ja-JP" sz="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7:00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ごきげん体操 ◇飯能市役所インフォ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7:15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情報玉手箱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:30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早置き情報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ゴミ収集日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</a:p>
          <a:p>
            <a:pPr marL="0" marR="0" lvl="0" indent="0" algn="l" defTabSz="9858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8:00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QVC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9:00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飯能市役所インフォメーション　　　　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9:10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</a:t>
            </a: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MAKING 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◇体操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:30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街コロンブス ◇情報玉手箱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10:00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ほっとトピックス・お店のわ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10:30     QVC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12:00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アーカイブ選（</a:t>
            </a: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2004</a:t>
            </a: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年放送）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       </a:t>
            </a: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手作り筏コンテスト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   </a:t>
            </a: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はんなーらスポーツコンテスト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12:30     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街コロンブス ♢ 情報玉手箱</a:t>
            </a: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13:00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ショップチャンネル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14:00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飯能市役所インフォメーション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14:10     </a:t>
            </a: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MAKING</a:t>
            </a: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♢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体操</a:t>
            </a: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:30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生活情報 「ヒザ痛緩和」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15:00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ショップチャンネル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16:00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週間いるま（入間ケーブルテレビ）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17:00     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知っチャオマイタウン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狭山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CATV)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18:00</a:t>
            </a: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飯能市役所インフォメーション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:10     </a:t>
            </a: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MAKING</a:t>
            </a: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◇助手席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:30     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街コロンブス♢情報玉手箱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19:00     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ほっとトピックス・お店のわ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19:30     </a:t>
            </a: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特番 負けるもんか！飯能！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～飯能夏まつりダイジェスト～</a:t>
            </a:r>
            <a:endParaRPr kumimoji="1" lang="en-US" altLang="ja-JP" sz="10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20:30     </a:t>
            </a: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川井郁子 ヴァイオリンコンサート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21:30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秋本奈緒美の日本名水巡り ＃長野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22:00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飯能市役所インフォメーション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22:10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街コロンブス ♢情報玉手箱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22:40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</a:t>
            </a: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CS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お知らせ ♢助手席物語　 </a:t>
            </a:r>
            <a:endParaRPr kumimoji="1" lang="en-US" altLang="ja-JP" sz="11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23:00</a:t>
            </a: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ショップチャンネル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メイリオ" panose="020B0604030504040204" pitchFamily="50" charset="-128"/>
              </a:rPr>
              <a:t>　　　　　　　「名水巡り」で癒されて！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759" name="Picture 2" descr="C:\Users\wada.TV-HANNO\Desktop\飯能テレビロゴ\ハンナちゃん　指さし.png">
            <a:extLst>
              <a:ext uri="{FF2B5EF4-FFF2-40B4-BE49-F238E27FC236}">
                <a16:creationId xmlns:a16="http://schemas.microsoft.com/office/drawing/2014/main" id="{FB4C6F97-26A0-4D2C-9723-65F9CD8ED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21045422">
            <a:off x="6225726" y="9100779"/>
            <a:ext cx="441278" cy="46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60" name="直線コネクタ 759">
            <a:extLst>
              <a:ext uri="{FF2B5EF4-FFF2-40B4-BE49-F238E27FC236}">
                <a16:creationId xmlns:a16="http://schemas.microsoft.com/office/drawing/2014/main" id="{840F854A-163A-4848-9AED-8E6F5FBB1EB5}"/>
              </a:ext>
            </a:extLst>
          </p:cNvPr>
          <p:cNvCxnSpPr>
            <a:cxnSpLocks/>
          </p:cNvCxnSpPr>
          <p:nvPr/>
        </p:nvCxnSpPr>
        <p:spPr>
          <a:xfrm>
            <a:off x="5008632" y="5952453"/>
            <a:ext cx="0" cy="3433467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761" name="正方形/長方形 760">
            <a:extLst>
              <a:ext uri="{FF2B5EF4-FFF2-40B4-BE49-F238E27FC236}">
                <a16:creationId xmlns:a16="http://schemas.microsoft.com/office/drawing/2014/main" id="{76658F33-C011-41B7-A427-F76C805B56B8}"/>
              </a:ext>
            </a:extLst>
          </p:cNvPr>
          <p:cNvSpPr/>
          <p:nvPr/>
        </p:nvSpPr>
        <p:spPr>
          <a:xfrm rot="20968163">
            <a:off x="4423133" y="5475475"/>
            <a:ext cx="111980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kumimoji="1" lang="en-US" altLang="ja-JP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</a:t>
            </a:r>
            <a:r>
              <a:rPr kumimoji="1" lang="ja-JP" altLang="en-US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kumimoji="1" lang="en-US" altLang="ja-JP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金）</a:t>
            </a:r>
            <a:endParaRPr kumimoji="1" lang="en-US" altLang="ja-JP" sz="6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5822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400</TotalTime>
  <Words>1509</Words>
  <Application>Microsoft Office PowerPoint</Application>
  <PresentationFormat>A4 210 x 297 mm</PresentationFormat>
  <Paragraphs>273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ＤＦＰ極太丸ゴシック体</vt:lpstr>
      <vt:lpstr>HGP創英角ﾎﾟｯﾌﾟ体</vt:lpstr>
      <vt:lpstr>HGS創英角ﾎﾟｯﾌﾟ体</vt:lpstr>
      <vt:lpstr>HG創英角ﾎﾟｯﾌﾟ体</vt:lpstr>
      <vt:lpstr>メイリオ</vt:lpstr>
      <vt:lpstr>游ゴシック</vt:lpstr>
      <vt:lpstr>游ゴシック Light</vt:lpstr>
      <vt:lpstr>Aharoni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富夫 大島</dc:creator>
  <cp:lastModifiedBy>sawai@tv-hanno.co.jp</cp:lastModifiedBy>
  <cp:revision>20</cp:revision>
  <cp:lastPrinted>2020-07-02T04:43:58Z</cp:lastPrinted>
  <dcterms:created xsi:type="dcterms:W3CDTF">2020-06-23T01:14:44Z</dcterms:created>
  <dcterms:modified xsi:type="dcterms:W3CDTF">2020-07-31T07:54:55Z</dcterms:modified>
</cp:coreProperties>
</file>